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6" r:id="rId6"/>
    <p:sldId id="262" r:id="rId7"/>
    <p:sldId id="263" r:id="rId8"/>
    <p:sldId id="261" r:id="rId9"/>
    <p:sldId id="267" r:id="rId10"/>
    <p:sldId id="268" r:id="rId11"/>
    <p:sldId id="260" r:id="rId12"/>
    <p:sldId id="265" r:id="rId13"/>
    <p:sldId id="258"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10F"/>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3038" autoAdjust="0"/>
  </p:normalViewPr>
  <p:slideViewPr>
    <p:cSldViewPr snapToGrid="0">
      <p:cViewPr varScale="1">
        <p:scale>
          <a:sx n="104" d="100"/>
          <a:sy n="10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70D3D-16BB-404F-A7E0-68149DD0FF30}"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83341-0079-4AD7-8FCE-82F235A73BC5}" type="slidenum">
              <a:rPr lang="en-GB" smtClean="0"/>
              <a:t>‹#›</a:t>
            </a:fld>
            <a:endParaRPr lang="en-GB"/>
          </a:p>
        </p:txBody>
      </p:sp>
    </p:spTree>
    <p:extLst>
      <p:ext uri="{BB962C8B-B14F-4D97-AF65-F5344CB8AC3E}">
        <p14:creationId xmlns:p14="http://schemas.microsoft.com/office/powerpoint/2010/main" val="14780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CHECK – Climate for Learning </a:t>
            </a:r>
          </a:p>
          <a:p>
            <a:r>
              <a:rPr lang="en-GB" dirty="0"/>
              <a:t>Have I spoken with the class teacher first? (Input Agreement checklist)?</a:t>
            </a:r>
          </a:p>
          <a:p>
            <a:r>
              <a:rPr lang="en-GB" dirty="0"/>
              <a:t>Have I introduced myself?</a:t>
            </a:r>
          </a:p>
          <a:p>
            <a:r>
              <a:rPr lang="en-GB" dirty="0"/>
              <a:t>Have I explained the ground rules? (Join in; hands up to answer; listen when I/someone else is speaking.)</a:t>
            </a:r>
          </a:p>
          <a:p>
            <a:endParaRPr lang="en-GB" dirty="0"/>
          </a:p>
          <a:p>
            <a:r>
              <a:rPr lang="en-GB" dirty="0"/>
              <a:t>Today</a:t>
            </a:r>
            <a:r>
              <a:rPr lang="en-GB" baseline="0" dirty="0"/>
              <a:t> I am going to talk to you about how to stay safe at Halloween and on Bonfire Night</a:t>
            </a:r>
            <a:endParaRPr lang="en-GB" dirty="0"/>
          </a:p>
          <a:p>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1</a:t>
            </a:fld>
            <a:endParaRPr lang="en-GB"/>
          </a:p>
        </p:txBody>
      </p:sp>
    </p:spTree>
    <p:extLst>
      <p:ext uri="{BB962C8B-B14F-4D97-AF65-F5344CB8AC3E}">
        <p14:creationId xmlns:p14="http://schemas.microsoft.com/office/powerpoint/2010/main" val="410884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a:t>
            </a:r>
            <a:r>
              <a:rPr lang="en-GB" baseline="0" dirty="0"/>
              <a:t> End building positive relationships!</a:t>
            </a:r>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10</a:t>
            </a:fld>
            <a:endParaRPr lang="en-GB"/>
          </a:p>
        </p:txBody>
      </p:sp>
    </p:spTree>
    <p:extLst>
      <p:ext uri="{BB962C8B-B14F-4D97-AF65-F5344CB8AC3E}">
        <p14:creationId xmlns:p14="http://schemas.microsoft.com/office/powerpoint/2010/main" val="3036493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and Links</a:t>
            </a:r>
          </a:p>
        </p:txBody>
      </p:sp>
      <p:sp>
        <p:nvSpPr>
          <p:cNvPr id="4" name="Slide Number Placeholder 3"/>
          <p:cNvSpPr>
            <a:spLocks noGrp="1"/>
          </p:cNvSpPr>
          <p:nvPr>
            <p:ph type="sldNum" sz="quarter" idx="10"/>
          </p:nvPr>
        </p:nvSpPr>
        <p:spPr/>
        <p:txBody>
          <a:bodyPr/>
          <a:lstStyle/>
          <a:p>
            <a:fld id="{6F283341-0079-4AD7-8FCE-82F235A73BC5}" type="slidenum">
              <a:rPr lang="en-GB" smtClean="0"/>
              <a:t>11</a:t>
            </a:fld>
            <a:endParaRPr lang="en-GB"/>
          </a:p>
        </p:txBody>
      </p:sp>
    </p:spTree>
    <p:extLst>
      <p:ext uri="{BB962C8B-B14F-4D97-AF65-F5344CB8AC3E}">
        <p14:creationId xmlns:p14="http://schemas.microsoft.com/office/powerpoint/2010/main" val="299034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how Covid-19 regulations are affecting fireworks displays this year and the additional safety measures around social distancing.</a:t>
            </a:r>
          </a:p>
        </p:txBody>
      </p:sp>
      <p:sp>
        <p:nvSpPr>
          <p:cNvPr id="4" name="Slide Number Placeholder 3"/>
          <p:cNvSpPr>
            <a:spLocks noGrp="1"/>
          </p:cNvSpPr>
          <p:nvPr>
            <p:ph type="sldNum" sz="quarter" idx="10"/>
          </p:nvPr>
        </p:nvSpPr>
        <p:spPr/>
        <p:txBody>
          <a:bodyPr/>
          <a:lstStyle/>
          <a:p>
            <a:fld id="{6F283341-0079-4AD7-8FCE-82F235A73BC5}" type="slidenum">
              <a:rPr lang="en-GB" smtClean="0"/>
              <a:t>2</a:t>
            </a:fld>
            <a:endParaRPr lang="en-GB"/>
          </a:p>
        </p:txBody>
      </p:sp>
    </p:spTree>
    <p:extLst>
      <p:ext uri="{BB962C8B-B14F-4D97-AF65-F5344CB8AC3E}">
        <p14:creationId xmlns:p14="http://schemas.microsoft.com/office/powerpoint/2010/main" val="370179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a:t>
            </a:r>
            <a:r>
              <a:rPr lang="en-GB" baseline="0" dirty="0"/>
              <a:t>. That’s more than one phone call every minute of the day and night!</a:t>
            </a:r>
          </a:p>
          <a:p>
            <a:endParaRPr lang="en-GB" baseline="0" dirty="0"/>
          </a:p>
          <a:p>
            <a:r>
              <a:rPr lang="en-GB" u="sng" baseline="0" dirty="0"/>
              <a:t>Why do you think Halloween and Bonfire night is the busiest time of year? Flick back to previous slide if children are struggling for ideas or prompt with what might happen with fire/fireworks/trick or treating?</a:t>
            </a:r>
          </a:p>
          <a:p>
            <a:endParaRPr lang="en-GB" baseline="0" dirty="0"/>
          </a:p>
          <a:p>
            <a:r>
              <a:rPr lang="en-GB" baseline="0" dirty="0"/>
              <a:t>Does anyone know what this lady is doing? Take ideas but explain she is a call handler. She answers the telephone when you ring the police. Her headset is part of the phone. Do you think she is on her own or are there lots of call handlers with her? Clarify perceptions. She, and lots and lots of other people in a big room answer the calls.</a:t>
            </a:r>
          </a:p>
          <a:p>
            <a:endParaRPr lang="en-GB" baseline="0" dirty="0"/>
          </a:p>
          <a:p>
            <a:r>
              <a:rPr lang="en-GB" u="sng" baseline="0" dirty="0"/>
              <a:t>Why do people usually ring 999?</a:t>
            </a:r>
          </a:p>
          <a:p>
            <a:endParaRPr lang="en-GB" baseline="0" dirty="0"/>
          </a:p>
          <a:p>
            <a:r>
              <a:rPr lang="en-GB" baseline="0" dirty="0"/>
              <a:t>Take some ideas and explain some if children aren’t sure. (Try to use the children’s names as you learn them. It will mean a lot to them!)</a:t>
            </a:r>
          </a:p>
          <a:p>
            <a:endParaRPr lang="en-GB" baseline="0" dirty="0"/>
          </a:p>
          <a:p>
            <a:r>
              <a:rPr lang="en-GB" baseline="0" dirty="0"/>
              <a:t>At Halloween and Bonfire Night, with the hundreds of extra calls, it can take seconds longer to find out which calls really need urgent help, and those seconds can put people lives in danger.</a:t>
            </a:r>
          </a:p>
          <a:p>
            <a:endParaRPr lang="en-GB" baseline="0" dirty="0"/>
          </a:p>
          <a:p>
            <a:r>
              <a:rPr lang="en-GB" baseline="0" dirty="0"/>
              <a:t>For this reason, it’s really important that we know how to be safe, and to help keep each other safe.</a:t>
            </a:r>
          </a:p>
          <a:p>
            <a:endParaRPr lang="en-GB" baseline="0" dirty="0"/>
          </a:p>
          <a:p>
            <a:r>
              <a:rPr lang="en-GB" baseline="0" dirty="0"/>
              <a:t>We don’t want anyone here, or any of your families or friends needing to call the police.</a:t>
            </a:r>
          </a:p>
          <a:p>
            <a:endParaRPr lang="en-GB" u="sng" baseline="0" dirty="0"/>
          </a:p>
          <a:p>
            <a:r>
              <a:rPr lang="en-GB" u="sng" baseline="0" dirty="0"/>
              <a:t>So how can we stay safe at Halloween and Bonfire Night?</a:t>
            </a:r>
          </a:p>
          <a:p>
            <a:r>
              <a:rPr lang="en-GB" u="sng" baseline="0" dirty="0"/>
              <a:t>(next slide)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F283341-0079-4AD7-8FCE-82F235A73BC5}" type="slidenum">
              <a:rPr lang="en-GB" smtClean="0"/>
              <a:t>3</a:t>
            </a:fld>
            <a:endParaRPr lang="en-GB"/>
          </a:p>
        </p:txBody>
      </p:sp>
    </p:spTree>
    <p:extLst>
      <p:ext uri="{BB962C8B-B14F-4D97-AF65-F5344CB8AC3E}">
        <p14:creationId xmlns:p14="http://schemas.microsoft.com/office/powerpoint/2010/main" val="105350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away to stay safe, not get in trouble, and not be associated with people doing the wrong thing.</a:t>
            </a:r>
          </a:p>
          <a:p>
            <a:r>
              <a:rPr lang="en-GB" dirty="0"/>
              <a:t>Tell someone so they can be looked after and kept safe</a:t>
            </a:r>
          </a:p>
        </p:txBody>
      </p:sp>
      <p:sp>
        <p:nvSpPr>
          <p:cNvPr id="4" name="Slide Number Placeholder 3"/>
          <p:cNvSpPr>
            <a:spLocks noGrp="1"/>
          </p:cNvSpPr>
          <p:nvPr>
            <p:ph type="sldNum" sz="quarter" idx="10"/>
          </p:nvPr>
        </p:nvSpPr>
        <p:spPr/>
        <p:txBody>
          <a:bodyPr/>
          <a:lstStyle/>
          <a:p>
            <a:fld id="{6F283341-0079-4AD7-8FCE-82F235A73BC5}" type="slidenum">
              <a:rPr lang="en-GB" smtClean="0"/>
              <a:t>4</a:t>
            </a:fld>
            <a:endParaRPr lang="en-GB"/>
          </a:p>
        </p:txBody>
      </p:sp>
    </p:spTree>
    <p:extLst>
      <p:ext uri="{BB962C8B-B14F-4D97-AF65-F5344CB8AC3E}">
        <p14:creationId xmlns:p14="http://schemas.microsoft.com/office/powerpoint/2010/main" val="259509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a:p>
            <a:r>
              <a:rPr lang="en-GB" dirty="0"/>
              <a:t>Explain sparklers as well</a:t>
            </a:r>
          </a:p>
        </p:txBody>
      </p:sp>
      <p:sp>
        <p:nvSpPr>
          <p:cNvPr id="4" name="Slide Number Placeholder 3"/>
          <p:cNvSpPr>
            <a:spLocks noGrp="1"/>
          </p:cNvSpPr>
          <p:nvPr>
            <p:ph type="sldNum" sz="quarter" idx="10"/>
          </p:nvPr>
        </p:nvSpPr>
        <p:spPr/>
        <p:txBody>
          <a:bodyPr/>
          <a:lstStyle/>
          <a:p>
            <a:fld id="{6F283341-0079-4AD7-8FCE-82F235A73BC5}" type="slidenum">
              <a:rPr lang="en-GB" smtClean="0"/>
              <a:t>5</a:t>
            </a:fld>
            <a:endParaRPr lang="en-GB"/>
          </a:p>
        </p:txBody>
      </p:sp>
    </p:spTree>
    <p:extLst>
      <p:ext uri="{BB962C8B-B14F-4D97-AF65-F5344CB8AC3E}">
        <p14:creationId xmlns:p14="http://schemas.microsoft.com/office/powerpoint/2010/main" val="120414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p:txBody>
      </p:sp>
      <p:sp>
        <p:nvSpPr>
          <p:cNvPr id="4" name="Slide Number Placeholder 3"/>
          <p:cNvSpPr>
            <a:spLocks noGrp="1"/>
          </p:cNvSpPr>
          <p:nvPr>
            <p:ph type="sldNum" sz="quarter" idx="10"/>
          </p:nvPr>
        </p:nvSpPr>
        <p:spPr/>
        <p:txBody>
          <a:bodyPr/>
          <a:lstStyle/>
          <a:p>
            <a:fld id="{6F283341-0079-4AD7-8FCE-82F235A73BC5}" type="slidenum">
              <a:rPr lang="en-GB" smtClean="0"/>
              <a:t>6</a:t>
            </a:fld>
            <a:endParaRPr lang="en-GB"/>
          </a:p>
        </p:txBody>
      </p:sp>
    </p:spTree>
    <p:extLst>
      <p:ext uri="{BB962C8B-B14F-4D97-AF65-F5344CB8AC3E}">
        <p14:creationId xmlns:p14="http://schemas.microsoft.com/office/powerpoint/2010/main" val="182490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p:txBody>
      </p:sp>
      <p:sp>
        <p:nvSpPr>
          <p:cNvPr id="4" name="Slide Number Placeholder 3"/>
          <p:cNvSpPr>
            <a:spLocks noGrp="1"/>
          </p:cNvSpPr>
          <p:nvPr>
            <p:ph type="sldNum" sz="quarter" idx="10"/>
          </p:nvPr>
        </p:nvSpPr>
        <p:spPr/>
        <p:txBody>
          <a:bodyPr/>
          <a:lstStyle/>
          <a:p>
            <a:fld id="{6F283341-0079-4AD7-8FCE-82F235A73BC5}" type="slidenum">
              <a:rPr lang="en-GB" smtClean="0"/>
              <a:t>7</a:t>
            </a:fld>
            <a:endParaRPr lang="en-GB"/>
          </a:p>
        </p:txBody>
      </p:sp>
    </p:spTree>
    <p:extLst>
      <p:ext uri="{BB962C8B-B14F-4D97-AF65-F5344CB8AC3E}">
        <p14:creationId xmlns:p14="http://schemas.microsoft.com/office/powerpoint/2010/main" val="164038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p:txBody>
      </p:sp>
      <p:sp>
        <p:nvSpPr>
          <p:cNvPr id="4" name="Slide Number Placeholder 3"/>
          <p:cNvSpPr>
            <a:spLocks noGrp="1"/>
          </p:cNvSpPr>
          <p:nvPr>
            <p:ph type="sldNum" sz="quarter" idx="10"/>
          </p:nvPr>
        </p:nvSpPr>
        <p:spPr/>
        <p:txBody>
          <a:bodyPr/>
          <a:lstStyle/>
          <a:p>
            <a:fld id="{6F283341-0079-4AD7-8FCE-82F235A73BC5}" type="slidenum">
              <a:rPr lang="en-GB" smtClean="0"/>
              <a:t>8</a:t>
            </a:fld>
            <a:endParaRPr lang="en-GB"/>
          </a:p>
        </p:txBody>
      </p:sp>
    </p:spTree>
    <p:extLst>
      <p:ext uri="{BB962C8B-B14F-4D97-AF65-F5344CB8AC3E}">
        <p14:creationId xmlns:p14="http://schemas.microsoft.com/office/powerpoint/2010/main" val="122328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p:txBody>
      </p:sp>
      <p:sp>
        <p:nvSpPr>
          <p:cNvPr id="4" name="Slide Number Placeholder 3"/>
          <p:cNvSpPr>
            <a:spLocks noGrp="1"/>
          </p:cNvSpPr>
          <p:nvPr>
            <p:ph type="sldNum" sz="quarter" idx="10"/>
          </p:nvPr>
        </p:nvSpPr>
        <p:spPr/>
        <p:txBody>
          <a:bodyPr/>
          <a:lstStyle/>
          <a:p>
            <a:fld id="{6F283341-0079-4AD7-8FCE-82F235A73BC5}" type="slidenum">
              <a:rPr lang="en-GB" smtClean="0"/>
              <a:t>9</a:t>
            </a:fld>
            <a:endParaRPr lang="en-GB"/>
          </a:p>
        </p:txBody>
      </p:sp>
    </p:spTree>
    <p:extLst>
      <p:ext uri="{BB962C8B-B14F-4D97-AF65-F5344CB8AC3E}">
        <p14:creationId xmlns:p14="http://schemas.microsoft.com/office/powerpoint/2010/main" val="42834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16075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36533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5985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CE20E-A299-4B3F-85DF-98E5589C3871}"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424851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CE20E-A299-4B3F-85DF-98E5589C3871}" type="datetimeFigureOut">
              <a:rPr lang="en-GB" smtClean="0"/>
              <a:t>14/10/2020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05763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75CE20E-A299-4B3F-85DF-98E5589C3871}"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252259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75CE20E-A299-4B3F-85DF-98E5589C3871}" type="datetimeFigureOut">
              <a:rPr lang="en-GB" smtClean="0"/>
              <a:t>14/10/2020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390238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75CE20E-A299-4B3F-85DF-98E5589C3871}" type="datetimeFigureOut">
              <a:rPr lang="en-GB" smtClean="0"/>
              <a:t>14/10/2020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42543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CE20E-A299-4B3F-85DF-98E5589C3871}" type="datetimeFigureOut">
              <a:rPr lang="en-GB" smtClean="0"/>
              <a:t>14/10/2020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22467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CE20E-A299-4B3F-85DF-98E5589C3871}"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89212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CE20E-A299-4B3F-85DF-98E5589C3871}" type="datetimeFigureOut">
              <a:rPr lang="en-GB" smtClean="0"/>
              <a:t>14/10/2020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122A3-F9CD-4991-9856-1684ABF401DE}" type="slidenum">
              <a:rPr lang="en-GB" smtClean="0"/>
              <a:t>‹#›</a:t>
            </a:fld>
            <a:endParaRPr lang="en-GB"/>
          </a:p>
        </p:txBody>
      </p:sp>
    </p:spTree>
    <p:extLst>
      <p:ext uri="{BB962C8B-B14F-4D97-AF65-F5344CB8AC3E}">
        <p14:creationId xmlns:p14="http://schemas.microsoft.com/office/powerpoint/2010/main" val="125699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CE20E-A299-4B3F-85DF-98E5589C3871}" type="datetimeFigureOut">
              <a:rPr lang="en-GB" smtClean="0"/>
              <a:t>14/10/2020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122A3-F9CD-4991-9856-1684ABF401DE}" type="slidenum">
              <a:rPr lang="en-GB" smtClean="0"/>
              <a:t>‹#›</a:t>
            </a:fld>
            <a:endParaRPr lang="en-GB"/>
          </a:p>
        </p:txBody>
      </p:sp>
    </p:spTree>
    <p:extLst>
      <p:ext uri="{BB962C8B-B14F-4D97-AF65-F5344CB8AC3E}">
        <p14:creationId xmlns:p14="http://schemas.microsoft.com/office/powerpoint/2010/main" val="93565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hyperlink" Target="https://www.westyorkshire.police.uk/advice/personal-safety/bonfire-firework-halloween-safety/bonfire-firework-safety/bonfire-firework-safety" TargetMode="External"/><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www.westyorkshire.police.uk/advice/personal-safety/bonfire-firework-halloween-safety/halloween-safety-advice/halloween-safety-advi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u3TRfkMIiZ0" TargetMode="External"/><Relationship Id="rId4" Type="http://schemas.openxmlformats.org/officeDocument/2006/relationships/hyperlink" Target="https://www.youtube.com/watch?v=u3TRfkMIiZ0&amp;feature=emb_log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06" y="204818"/>
            <a:ext cx="10905194" cy="61196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4"/>
          <a:stretch>
            <a:fillRect/>
          </a:stretch>
        </p:blipFill>
        <p:spPr>
          <a:xfrm>
            <a:off x="9896038" y="5608637"/>
            <a:ext cx="1292464" cy="493819"/>
          </a:xfrm>
          <a:prstGeom prst="rect">
            <a:avLst/>
          </a:prstGeom>
        </p:spPr>
      </p:pic>
      <p:sp>
        <p:nvSpPr>
          <p:cNvPr id="7" name="TextBox 6"/>
          <p:cNvSpPr txBox="1"/>
          <p:nvPr/>
        </p:nvSpPr>
        <p:spPr>
          <a:xfrm>
            <a:off x="1198605" y="469557"/>
            <a:ext cx="8147289" cy="1569660"/>
          </a:xfrm>
          <a:prstGeom prst="rect">
            <a:avLst/>
          </a:prstGeom>
          <a:noFill/>
        </p:spPr>
        <p:txBody>
          <a:bodyPr wrap="square" rtlCol="0">
            <a:spAutoFit/>
          </a:bodyPr>
          <a:lstStyle/>
          <a:p>
            <a:pPr algn="ctr"/>
            <a:r>
              <a:rPr lang="en-GB" sz="9600" b="1" dirty="0">
                <a:ln w="19050">
                  <a:solidFill>
                    <a:schemeClr val="tx1"/>
                  </a:solidFill>
                  <a:prstDash val="solid"/>
                </a:ln>
                <a:solidFill>
                  <a:srgbClr val="FFFFFF"/>
                </a:solidFill>
                <a:effectLst>
                  <a:outerShdw dist="38100" dir="2700000" algn="tl" rotWithShape="0">
                    <a:schemeClr val="accent2"/>
                  </a:outerShdw>
                </a:effectLst>
                <a:latin typeface="Chiller" panose="04020404031007020602" pitchFamily="82" charset="0"/>
              </a:rPr>
              <a:t>Fireworks</a:t>
            </a:r>
          </a:p>
        </p:txBody>
      </p:sp>
    </p:spTree>
    <p:extLst>
      <p:ext uri="{BB962C8B-B14F-4D97-AF65-F5344CB8AC3E}">
        <p14:creationId xmlns:p14="http://schemas.microsoft.com/office/powerpoint/2010/main" val="393411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403" y="1946911"/>
            <a:ext cx="1706880" cy="170688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6573762" y="1784688"/>
            <a:ext cx="3126921"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GB" dirty="0"/>
              <a:t>Me and my friends in the police will be out making sure you, your friends and family are being safe on Halloween and Bonfire Night.</a:t>
            </a:r>
          </a:p>
          <a:p>
            <a:pPr algn="just"/>
            <a:endParaRPr lang="en-GB" dirty="0"/>
          </a:p>
          <a:p>
            <a:pPr lvl="0" algn="just"/>
            <a:r>
              <a:rPr lang="en-GB" dirty="0">
                <a:solidFill>
                  <a:prstClr val="black"/>
                </a:solidFill>
              </a:rPr>
              <a:t>Say, ‘hello’ if you see me.</a:t>
            </a:r>
          </a:p>
        </p:txBody>
      </p:sp>
    </p:spTree>
    <p:extLst>
      <p:ext uri="{BB962C8B-B14F-4D97-AF65-F5344CB8AC3E}">
        <p14:creationId xmlns:p14="http://schemas.microsoft.com/office/powerpoint/2010/main" val="238254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Box 4"/>
          <p:cNvSpPr txBox="1"/>
          <p:nvPr/>
        </p:nvSpPr>
        <p:spPr>
          <a:xfrm>
            <a:off x="99784" y="6377361"/>
            <a:ext cx="2334943" cy="44555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dirty="0">
                <a:solidFill>
                  <a:srgbClr val="000000"/>
                </a:solidFill>
                <a:latin typeface="+mj-lt"/>
                <a:ea typeface="+mj-ea"/>
                <a:cs typeface="+mj-cs"/>
              </a:rPr>
              <a:t>©West Yorkshire Police</a:t>
            </a:r>
          </a:p>
        </p:txBody>
      </p:sp>
      <p:sp>
        <p:nvSpPr>
          <p:cNvPr id="20" name="Freeform: Shape 19">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63FCEBF9-75BC-4075-A6C8-2A53099FCE3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1428" y="324353"/>
            <a:ext cx="1938928" cy="2760041"/>
          </a:xfrm>
          <a:prstGeom prst="rect">
            <a:avLst/>
          </a:prstGeom>
        </p:spPr>
      </p:pic>
      <p:sp>
        <p:nvSpPr>
          <p:cNvPr id="22"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E32D82FD-8A40-4A02-9918-24C1124377C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78221" y="388314"/>
            <a:ext cx="1822085" cy="189307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6A7B35B6-29D3-48FD-9F07-F56F231A33A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178749" y="3213926"/>
            <a:ext cx="2269632" cy="3219337"/>
          </a:xfrm>
          <a:prstGeom prst="rect">
            <a:avLst/>
          </a:prstGeom>
        </p:spPr>
      </p:pic>
      <p:pic>
        <p:nvPicPr>
          <p:cNvPr id="6" name="Picture 5" descr="A close up of a logo&#10;&#10;Description automatically generated"/>
          <p:cNvPicPr>
            <a:picLocks noChangeAspect="1"/>
          </p:cNvPicPr>
          <p:nvPr/>
        </p:nvPicPr>
        <p:blipFill>
          <a:blip r:embed="rId7"/>
          <a:stretch>
            <a:fillRect/>
          </a:stretch>
        </p:blipFill>
        <p:spPr>
          <a:xfrm>
            <a:off x="170899" y="5758010"/>
            <a:ext cx="1529200" cy="584270"/>
          </a:xfrm>
          <a:prstGeom prst="rect">
            <a:avLst/>
          </a:prstGeom>
        </p:spPr>
      </p:pic>
      <p:sp>
        <p:nvSpPr>
          <p:cNvPr id="4" name="Rectangle 3">
            <a:extLst>
              <a:ext uri="{FF2B5EF4-FFF2-40B4-BE49-F238E27FC236}">
                <a16:creationId xmlns:a16="http://schemas.microsoft.com/office/drawing/2014/main" id="{BC748DCB-F564-40C5-A411-5ABFF4B46513}"/>
              </a:ext>
            </a:extLst>
          </p:cNvPr>
          <p:cNvSpPr/>
          <p:nvPr/>
        </p:nvSpPr>
        <p:spPr>
          <a:xfrm>
            <a:off x="2511216" y="3840410"/>
            <a:ext cx="4749645" cy="2759730"/>
          </a:xfrm>
          <a:prstGeom prst="rect">
            <a:avLst/>
          </a:prstGeom>
        </p:spPr>
        <p:txBody>
          <a:bodyPr wrap="square">
            <a:spAutoFit/>
          </a:bodyPr>
          <a:lstStyle/>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8"/>
              </a:rPr>
              <a:t>West Yorkshire Police Bonfire Safety</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8"/>
              </a:rPr>
              <a:t>https://www.westyorkshire.police.uk/advice/personal-safety/bonfire-firework-halloween-safety/bonfire-firework-safety/bonfire-firework-safety</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dirty="0">
                <a:solidFill>
                  <a:srgbClr val="0070C0"/>
                </a:solidFill>
                <a:latin typeface="Century Gothic" panose="020B0502020202020204" pitchFamily="34" charset="0"/>
                <a:ea typeface="Meiryo" panose="020B0604030504040204" pitchFamily="34" charset="-128"/>
                <a:cs typeface="Times New Roman" panose="02020603050405020304" pitchFamily="18" charset="0"/>
              </a:rPr>
              <a:t> </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9"/>
              </a:rPr>
              <a:t>West Yorkshire Police Halloween Safety Advice</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a:p>
            <a:pPr>
              <a:spcAft>
                <a:spcPts val="1000"/>
              </a:spcAft>
            </a:pPr>
            <a:r>
              <a:rPr lang="en-US" sz="1400" u="sng" dirty="0">
                <a:solidFill>
                  <a:srgbClr val="0070C0"/>
                </a:solidFill>
                <a:latin typeface="Century Gothic" panose="020B0502020202020204" pitchFamily="34" charset="0"/>
                <a:ea typeface="Meiryo" panose="020B0604030504040204" pitchFamily="34" charset="-128"/>
                <a:cs typeface="Times New Roman" panose="02020603050405020304" pitchFamily="18" charset="0"/>
                <a:hlinkClick r:id="rId9"/>
              </a:rPr>
              <a:t>https://www.westyorkshire.police.uk/advice/personal-safety/bonfire-firework-halloween-safety/halloween-safety-advice/halloween-safety-advice</a:t>
            </a:r>
            <a:endParaRPr lang="en-GB" sz="14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TextBox 9">
            <a:extLst>
              <a:ext uri="{FF2B5EF4-FFF2-40B4-BE49-F238E27FC236}">
                <a16:creationId xmlns:a16="http://schemas.microsoft.com/office/drawing/2014/main" id="{66907618-024F-4794-BA8C-47C113872273}"/>
              </a:ext>
            </a:extLst>
          </p:cNvPr>
          <p:cNvSpPr txBox="1"/>
          <p:nvPr/>
        </p:nvSpPr>
        <p:spPr>
          <a:xfrm>
            <a:off x="3095090" y="3357988"/>
            <a:ext cx="2805067" cy="369332"/>
          </a:xfrm>
          <a:prstGeom prst="rect">
            <a:avLst/>
          </a:prstGeom>
          <a:noFill/>
        </p:spPr>
        <p:txBody>
          <a:bodyPr wrap="square" rtlCol="0">
            <a:spAutoFit/>
          </a:bodyPr>
          <a:lstStyle/>
          <a:p>
            <a:r>
              <a:rPr lang="en-GB" u="sng" dirty="0">
                <a:solidFill>
                  <a:schemeClr val="accent1">
                    <a:lumMod val="75000"/>
                  </a:schemeClr>
                </a:solidFill>
              </a:rPr>
              <a:t>Resources and Links</a:t>
            </a:r>
          </a:p>
        </p:txBody>
      </p:sp>
    </p:spTree>
    <p:extLst>
      <p:ext uri="{BB962C8B-B14F-4D97-AF65-F5344CB8AC3E}">
        <p14:creationId xmlns:p14="http://schemas.microsoft.com/office/powerpoint/2010/main" val="90147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1578" y="6430534"/>
            <a:ext cx="2377325"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7" name="TextBox 6"/>
          <p:cNvSpPr txBox="1"/>
          <p:nvPr/>
        </p:nvSpPr>
        <p:spPr>
          <a:xfrm>
            <a:off x="810706" y="605888"/>
            <a:ext cx="10077254" cy="1692771"/>
          </a:xfrm>
          <a:prstGeom prst="rect">
            <a:avLst/>
          </a:prstGeom>
          <a:noFill/>
        </p:spPr>
        <p:txBody>
          <a:bodyPr wrap="square" rtlCol="0">
            <a:spAutoFit/>
          </a:bodyPr>
          <a:lstStyle/>
          <a:p>
            <a:pPr algn="ctr"/>
            <a:r>
              <a:rPr lang="en-GB" sz="2800" u="sng" dirty="0"/>
              <a:t>Video</a:t>
            </a:r>
          </a:p>
          <a:p>
            <a:pPr algn="ctr"/>
            <a:r>
              <a:rPr lang="en-GB" sz="2800" dirty="0" err="1">
                <a:hlinkClick r:id="rId4"/>
              </a:rPr>
              <a:t>Youtube</a:t>
            </a:r>
            <a:r>
              <a:rPr lang="en-GB" sz="2800" dirty="0">
                <a:hlinkClick r:id="rId4"/>
              </a:rPr>
              <a:t> video</a:t>
            </a:r>
            <a:endParaRPr lang="en-GB" sz="2800" dirty="0"/>
          </a:p>
          <a:p>
            <a:pPr algn="ctr"/>
            <a:endParaRPr lang="en-GB" sz="2400" dirty="0"/>
          </a:p>
          <a:p>
            <a:pPr algn="ctr"/>
            <a:endParaRPr lang="en-GB" sz="2400" dirty="0"/>
          </a:p>
        </p:txBody>
      </p:sp>
      <p:pic>
        <p:nvPicPr>
          <p:cNvPr id="8" name="Picture 7">
            <a:hlinkClick r:id="rId5"/>
          </p:cNvPr>
          <p:cNvPicPr>
            <a:picLocks noChangeAspect="1"/>
          </p:cNvPicPr>
          <p:nvPr/>
        </p:nvPicPr>
        <p:blipFill>
          <a:blip r:embed="rId6"/>
          <a:stretch>
            <a:fillRect/>
          </a:stretch>
        </p:blipFill>
        <p:spPr>
          <a:xfrm>
            <a:off x="3081867" y="1691459"/>
            <a:ext cx="5540904" cy="3975916"/>
          </a:xfrm>
          <a:prstGeom prst="rect">
            <a:avLst/>
          </a:prstGeom>
        </p:spPr>
      </p:pic>
    </p:spTree>
    <p:extLst>
      <p:ext uri="{BB962C8B-B14F-4D97-AF65-F5344CB8AC3E}">
        <p14:creationId xmlns:p14="http://schemas.microsoft.com/office/powerpoint/2010/main" val="190256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1578" y="6430534"/>
            <a:ext cx="2377325"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2" name="TextBox 1"/>
          <p:cNvSpPr txBox="1"/>
          <p:nvPr/>
        </p:nvSpPr>
        <p:spPr>
          <a:xfrm>
            <a:off x="810706" y="605888"/>
            <a:ext cx="10077254" cy="2554545"/>
          </a:xfrm>
          <a:prstGeom prst="rect">
            <a:avLst/>
          </a:prstGeom>
          <a:noFill/>
        </p:spPr>
        <p:txBody>
          <a:bodyPr wrap="square" rtlCol="0">
            <a:spAutoFit/>
          </a:bodyPr>
          <a:lstStyle/>
          <a:p>
            <a:pPr algn="ctr"/>
            <a:r>
              <a:rPr lang="en-GB" sz="2800" u="sng" dirty="0"/>
              <a:t>Did you know…?</a:t>
            </a:r>
          </a:p>
          <a:p>
            <a:pPr algn="ctr"/>
            <a:endParaRPr lang="en-GB" sz="2800" dirty="0"/>
          </a:p>
          <a:p>
            <a:pPr algn="ctr"/>
            <a:r>
              <a:rPr lang="en-GB" sz="2800" dirty="0"/>
              <a:t>Halloween and Bonfire Night week are one of the</a:t>
            </a:r>
          </a:p>
          <a:p>
            <a:pPr algn="ctr"/>
            <a:r>
              <a:rPr lang="en-GB" sz="2800" dirty="0"/>
              <a:t> busiest times of the year for the police.</a:t>
            </a:r>
          </a:p>
          <a:p>
            <a:pPr algn="ctr"/>
            <a:endParaRPr lang="en-GB" sz="2400" dirty="0"/>
          </a:p>
          <a:p>
            <a:pPr algn="ctr"/>
            <a:endParaRPr lang="en-GB" sz="2400" dirty="0"/>
          </a:p>
        </p:txBody>
      </p:sp>
      <p:pic>
        <p:nvPicPr>
          <p:cNvPr id="3" name="Picture 2"/>
          <p:cNvPicPr>
            <a:picLocks noChangeAspect="1"/>
          </p:cNvPicPr>
          <p:nvPr/>
        </p:nvPicPr>
        <p:blipFill>
          <a:blip r:embed="rId4"/>
          <a:stretch>
            <a:fillRect/>
          </a:stretch>
        </p:blipFill>
        <p:spPr>
          <a:xfrm>
            <a:off x="2568903" y="2625748"/>
            <a:ext cx="2228850" cy="3609975"/>
          </a:xfrm>
          <a:prstGeom prst="rect">
            <a:avLst/>
          </a:prstGeom>
          <a:ln w="9525" cap="sq" cmpd="thickThin">
            <a:solidFill>
              <a:srgbClr val="000000"/>
            </a:solidFill>
            <a:prstDash val="solid"/>
            <a:miter lim="800000"/>
          </a:ln>
          <a:effectLst>
            <a:innerShdw blurRad="76200">
              <a:srgbClr val="000000"/>
            </a:innerShdw>
          </a:effectLst>
        </p:spPr>
      </p:pic>
      <p:sp>
        <p:nvSpPr>
          <p:cNvPr id="4" name="TextBox 3"/>
          <p:cNvSpPr txBox="1"/>
          <p:nvPr/>
        </p:nvSpPr>
        <p:spPr>
          <a:xfrm>
            <a:off x="6348193" y="3427485"/>
            <a:ext cx="3904171" cy="1754326"/>
          </a:xfrm>
          <a:prstGeom prst="rect">
            <a:avLst/>
          </a:prstGeom>
          <a:noFill/>
          <a:ln w="12700">
            <a:solidFill>
              <a:schemeClr val="tx1"/>
            </a:solidFill>
          </a:ln>
        </p:spPr>
        <p:txBody>
          <a:bodyPr wrap="square" rtlCol="0">
            <a:spAutoFit/>
          </a:bodyPr>
          <a:lstStyle/>
          <a:p>
            <a:r>
              <a:rPr lang="en-GB" dirty="0">
                <a:latin typeface="+mj-lt"/>
              </a:rPr>
              <a:t>In West Yorkshire;</a:t>
            </a:r>
          </a:p>
          <a:p>
            <a:endParaRPr lang="en-GB" dirty="0">
              <a:latin typeface="+mj-lt"/>
            </a:endParaRPr>
          </a:p>
          <a:p>
            <a:r>
              <a:rPr lang="en-GB" dirty="0">
                <a:latin typeface="+mj-lt"/>
              </a:rPr>
              <a:t>1,573 people rang 999 on 31</a:t>
            </a:r>
            <a:r>
              <a:rPr lang="en-GB" baseline="30000" dirty="0">
                <a:latin typeface="+mj-lt"/>
              </a:rPr>
              <a:t>st</a:t>
            </a:r>
            <a:r>
              <a:rPr lang="en-GB" dirty="0">
                <a:latin typeface="+mj-lt"/>
              </a:rPr>
              <a:t> October (Halloween) </a:t>
            </a:r>
          </a:p>
          <a:p>
            <a:endParaRPr lang="en-GB" dirty="0">
              <a:latin typeface="+mj-lt"/>
            </a:endParaRPr>
          </a:p>
          <a:p>
            <a:r>
              <a:rPr lang="en-GB" dirty="0">
                <a:latin typeface="+mj-lt"/>
              </a:rPr>
              <a:t>in just 24 hours (that’s one day).</a:t>
            </a:r>
          </a:p>
        </p:txBody>
      </p:sp>
    </p:spTree>
    <p:extLst>
      <p:ext uri="{BB962C8B-B14F-4D97-AF65-F5344CB8AC3E}">
        <p14:creationId xmlns:p14="http://schemas.microsoft.com/office/powerpoint/2010/main" val="10104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524111" y="5941271"/>
            <a:ext cx="1292464" cy="493819"/>
          </a:xfrm>
          <a:prstGeom prst="rect">
            <a:avLst/>
          </a:prstGeom>
        </p:spPr>
      </p:pic>
      <p:sp>
        <p:nvSpPr>
          <p:cNvPr id="7" name="TextBox 6"/>
          <p:cNvSpPr txBox="1"/>
          <p:nvPr/>
        </p:nvSpPr>
        <p:spPr>
          <a:xfrm>
            <a:off x="1198606" y="469557"/>
            <a:ext cx="3966062" cy="1015663"/>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Fireworks</a:t>
            </a:r>
          </a:p>
        </p:txBody>
      </p:sp>
      <p:pic>
        <p:nvPicPr>
          <p:cNvPr id="2" name="Picture 1">
            <a:extLst>
              <a:ext uri="{FF2B5EF4-FFF2-40B4-BE49-F238E27FC236}">
                <a16:creationId xmlns:a16="http://schemas.microsoft.com/office/drawing/2014/main" id="{1046774E-16D9-4D6F-8ACF-5C33ADBE7782}"/>
              </a:ext>
            </a:extLst>
          </p:cNvPr>
          <p:cNvPicPr>
            <a:picLocks noChangeAspect="1"/>
          </p:cNvPicPr>
          <p:nvPr/>
        </p:nvPicPr>
        <p:blipFill>
          <a:blip r:embed="rId4"/>
          <a:stretch>
            <a:fillRect/>
          </a:stretch>
        </p:blipFill>
        <p:spPr>
          <a:xfrm>
            <a:off x="1034233" y="3429000"/>
            <a:ext cx="835293" cy="2364134"/>
          </a:xfrm>
          <a:prstGeom prst="rect">
            <a:avLst/>
          </a:prstGeom>
        </p:spPr>
      </p:pic>
      <p:pic>
        <p:nvPicPr>
          <p:cNvPr id="3" name="Picture 2">
            <a:extLst>
              <a:ext uri="{FF2B5EF4-FFF2-40B4-BE49-F238E27FC236}">
                <a16:creationId xmlns:a16="http://schemas.microsoft.com/office/drawing/2014/main" id="{2D081197-0BB4-4904-8841-CC62B1C40280}"/>
              </a:ext>
            </a:extLst>
          </p:cNvPr>
          <p:cNvPicPr>
            <a:picLocks noChangeAspect="1"/>
          </p:cNvPicPr>
          <p:nvPr/>
        </p:nvPicPr>
        <p:blipFill>
          <a:blip r:embed="rId5"/>
          <a:stretch>
            <a:fillRect/>
          </a:stretch>
        </p:blipFill>
        <p:spPr>
          <a:xfrm>
            <a:off x="2622916" y="2675861"/>
            <a:ext cx="4581447" cy="3117273"/>
          </a:xfrm>
          <a:prstGeom prst="rect">
            <a:avLst/>
          </a:prstGeom>
        </p:spPr>
      </p:pic>
      <p:sp>
        <p:nvSpPr>
          <p:cNvPr id="9" name="Thought Bubble: Cloud 8">
            <a:extLst>
              <a:ext uri="{FF2B5EF4-FFF2-40B4-BE49-F238E27FC236}">
                <a16:creationId xmlns:a16="http://schemas.microsoft.com/office/drawing/2014/main" id="{295EAD62-1A5F-4FEB-82A1-2193AE5FAF39}"/>
              </a:ext>
            </a:extLst>
          </p:cNvPr>
          <p:cNvSpPr/>
          <p:nvPr/>
        </p:nvSpPr>
        <p:spPr>
          <a:xfrm>
            <a:off x="1411605" y="2758101"/>
            <a:ext cx="914400" cy="612648"/>
          </a:xfrm>
          <a:prstGeom prst="cloudCallou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Rounded MT Bold" panose="020F0704030504030204" pitchFamily="34" charset="0"/>
              </a:rPr>
              <a:t>?</a:t>
            </a:r>
          </a:p>
        </p:txBody>
      </p:sp>
      <p:pic>
        <p:nvPicPr>
          <p:cNvPr id="10" name="Picture 9">
            <a:extLst>
              <a:ext uri="{FF2B5EF4-FFF2-40B4-BE49-F238E27FC236}">
                <a16:creationId xmlns:a16="http://schemas.microsoft.com/office/drawing/2014/main" id="{25803030-3D2E-4E27-AE53-9C30596D7012}"/>
              </a:ext>
            </a:extLst>
          </p:cNvPr>
          <p:cNvPicPr>
            <a:picLocks noChangeAspect="1"/>
          </p:cNvPicPr>
          <p:nvPr/>
        </p:nvPicPr>
        <p:blipFill>
          <a:blip r:embed="rId6"/>
          <a:stretch>
            <a:fillRect/>
          </a:stretch>
        </p:blipFill>
        <p:spPr>
          <a:xfrm>
            <a:off x="10550290" y="1960072"/>
            <a:ext cx="1140678" cy="3117273"/>
          </a:xfrm>
          <a:prstGeom prst="rect">
            <a:avLst/>
          </a:prstGeom>
        </p:spPr>
      </p:pic>
      <p:sp>
        <p:nvSpPr>
          <p:cNvPr id="11" name="Speech Bubble: Rectangle with Corners Rounded 10">
            <a:extLst>
              <a:ext uri="{FF2B5EF4-FFF2-40B4-BE49-F238E27FC236}">
                <a16:creationId xmlns:a16="http://schemas.microsoft.com/office/drawing/2014/main" id="{5D2AC577-8B40-48A3-9C57-643FF2D81396}"/>
              </a:ext>
            </a:extLst>
          </p:cNvPr>
          <p:cNvSpPr/>
          <p:nvPr/>
        </p:nvSpPr>
        <p:spPr>
          <a:xfrm>
            <a:off x="7278255" y="469558"/>
            <a:ext cx="2854036" cy="1490514"/>
          </a:xfrm>
          <a:prstGeom prst="wedgeRoundRectCallout">
            <a:avLst>
              <a:gd name="adj1" fmla="val 74452"/>
              <a:gd name="adj2" fmla="val 83700"/>
              <a:gd name="adj3" fmla="val 16667"/>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would you do if you saw someone doing something dangerous or wrong?</a:t>
            </a:r>
            <a:r>
              <a:rPr lang="en-GB" dirty="0"/>
              <a:t> </a:t>
            </a:r>
          </a:p>
        </p:txBody>
      </p:sp>
      <p:pic>
        <p:nvPicPr>
          <p:cNvPr id="16" name="Picture 15">
            <a:extLst>
              <a:ext uri="{FF2B5EF4-FFF2-40B4-BE49-F238E27FC236}">
                <a16:creationId xmlns:a16="http://schemas.microsoft.com/office/drawing/2014/main" id="{B596ABA9-5E5E-4F24-AB9D-D329F75746C5}"/>
              </a:ext>
            </a:extLst>
          </p:cNvPr>
          <p:cNvPicPr>
            <a:picLocks noChangeAspect="1"/>
          </p:cNvPicPr>
          <p:nvPr/>
        </p:nvPicPr>
        <p:blipFill>
          <a:blip r:embed="rId7"/>
          <a:stretch>
            <a:fillRect/>
          </a:stretch>
        </p:blipFill>
        <p:spPr>
          <a:xfrm>
            <a:off x="7831742" y="3272472"/>
            <a:ext cx="2257425" cy="1924050"/>
          </a:xfrm>
          <a:prstGeom prst="rect">
            <a:avLst/>
          </a:prstGeom>
        </p:spPr>
      </p:pic>
    </p:spTree>
    <p:extLst>
      <p:ext uri="{BB962C8B-B14F-4D97-AF65-F5344CB8AC3E}">
        <p14:creationId xmlns:p14="http://schemas.microsoft.com/office/powerpoint/2010/main" val="3436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12" name="Rectangle 11"/>
          <p:cNvSpPr/>
          <p:nvPr/>
        </p:nvSpPr>
        <p:spPr>
          <a:xfrm>
            <a:off x="563880" y="1384910"/>
            <a:ext cx="4685453" cy="4093428"/>
          </a:xfrm>
          <a:prstGeom prst="rect">
            <a:avLst/>
          </a:prstGeom>
        </p:spPr>
        <p:txBody>
          <a:bodyPr wrap="square">
            <a:spAutoFit/>
          </a:bodyPr>
          <a:lstStyle/>
          <a:p>
            <a:pPr marL="285750" indent="-285750">
              <a:buFontTx/>
              <a:buChar char="-"/>
            </a:pPr>
            <a:r>
              <a:rPr lang="en-GB" sz="2000" dirty="0"/>
              <a:t>Fireworks are loud, spectacular, beautiful and exciting! </a:t>
            </a:r>
          </a:p>
          <a:p>
            <a:endParaRPr lang="en-GB" sz="2000" dirty="0"/>
          </a:p>
          <a:p>
            <a:pPr marL="285750" indent="-285750">
              <a:buFontTx/>
              <a:buChar char="-"/>
            </a:pPr>
            <a:r>
              <a:rPr lang="en-GB" sz="2000" dirty="0"/>
              <a:t>In the UK we have the annual Bonfire Night fireworks and other celebrations through the year.</a:t>
            </a:r>
          </a:p>
          <a:p>
            <a:endParaRPr lang="en-GB" sz="2000" dirty="0"/>
          </a:p>
          <a:p>
            <a:pPr marL="285750" indent="-285750">
              <a:buFontTx/>
              <a:buChar char="-"/>
            </a:pPr>
            <a:r>
              <a:rPr lang="en-GB" sz="2000" dirty="0"/>
              <a:t>Can you tell me other times in the year fireworks are used?</a:t>
            </a:r>
          </a:p>
          <a:p>
            <a:endParaRPr lang="en-GB" sz="2000" dirty="0"/>
          </a:p>
          <a:p>
            <a:pPr marL="285750" indent="-285750">
              <a:buFontTx/>
              <a:buChar char="-"/>
            </a:pPr>
            <a:r>
              <a:rPr lang="en-GB" sz="2000" dirty="0"/>
              <a:t>Fireworks can also be very dangerous if we forget to follow the Fireworks Code.</a:t>
            </a:r>
          </a:p>
          <a:p>
            <a:endParaRPr lang="en-GB" sz="2000" dirty="0"/>
          </a:p>
        </p:txBody>
      </p:sp>
      <p:sp>
        <p:nvSpPr>
          <p:cNvPr id="14" name="Rectangle 4">
            <a:extLst>
              <a:ext uri="{FF2B5EF4-FFF2-40B4-BE49-F238E27FC236}">
                <a16:creationId xmlns:a16="http://schemas.microsoft.com/office/drawing/2014/main" id="{E5DE8E30-E7AF-4D2A-A8BD-6EF560392574}"/>
              </a:ext>
            </a:extLst>
          </p:cNvPr>
          <p:cNvSpPr txBox="1">
            <a:spLocks noChangeArrowheads="1"/>
          </p:cNvSpPr>
          <p:nvPr/>
        </p:nvSpPr>
        <p:spPr>
          <a:xfrm>
            <a:off x="6550720" y="660400"/>
            <a:ext cx="4896544" cy="5012267"/>
          </a:xfrm>
          <a:prstGeom prst="rect">
            <a:avLst/>
          </a:prstGeom>
          <a:solidFill>
            <a:schemeClr val="accent4">
              <a:lumMod val="20000"/>
              <a:lumOff val="80000"/>
            </a:schemeClr>
          </a:solidFill>
          <a:ln>
            <a:solidFill>
              <a:schemeClr val="accent2"/>
            </a:solidFill>
          </a:ln>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altLang="en-US" b="1" dirty="0"/>
          </a:p>
          <a:p>
            <a:pPr algn="l"/>
            <a:r>
              <a:rPr lang="en-GB" altLang="en-US" b="1" dirty="0"/>
              <a:t>Fireworks Code</a:t>
            </a:r>
          </a:p>
          <a:p>
            <a:pPr algn="l"/>
            <a:endParaRPr lang="en-GB" altLang="en-US" b="1" dirty="0"/>
          </a:p>
          <a:p>
            <a:pPr marL="457200" indent="-457200" algn="l">
              <a:buFont typeface="+mj-lt"/>
              <a:buAutoNum type="arabicPeriod"/>
            </a:pPr>
            <a:r>
              <a:rPr lang="en-GB" altLang="en-US" dirty="0"/>
              <a:t>Adults should only buy fireworks over the counter from respected stores.</a:t>
            </a:r>
          </a:p>
          <a:p>
            <a:pPr marL="457200" indent="-457200" algn="l">
              <a:buFont typeface="+mj-lt"/>
              <a:buAutoNum type="arabicPeriod"/>
            </a:pPr>
            <a:r>
              <a:rPr lang="en-GB" altLang="en-US" dirty="0"/>
              <a:t>Only an adult should handle and light fireworks.</a:t>
            </a:r>
          </a:p>
          <a:p>
            <a:pPr marL="457200" indent="-457200" algn="l">
              <a:buFont typeface="+mj-lt"/>
              <a:buAutoNum type="arabicPeriod"/>
            </a:pPr>
            <a:r>
              <a:rPr lang="en-GB" altLang="en-US" dirty="0"/>
              <a:t>Fireworks should be kept in a closed box away from sparks.</a:t>
            </a:r>
            <a:endParaRPr lang="en-GB" altLang="en-US" dirty="0">
              <a:ea typeface="Verdana"/>
            </a:endParaRPr>
          </a:p>
          <a:p>
            <a:pPr marL="457200" indent="-457200" algn="l">
              <a:buFont typeface="+mj-lt"/>
              <a:buAutoNum type="arabicPeriod"/>
            </a:pPr>
            <a:r>
              <a:rPr lang="en-GB" altLang="en-US" dirty="0"/>
              <a:t>An adult should read and follow the instructions for lighting fireworks carefully.</a:t>
            </a:r>
          </a:p>
          <a:p>
            <a:pPr marL="457200" indent="-457200" algn="l">
              <a:buFont typeface="+mj-lt"/>
              <a:buAutoNum type="arabicPeriod"/>
            </a:pPr>
            <a:r>
              <a:rPr lang="en-GB" altLang="en-US" dirty="0"/>
              <a:t>Always stand well back (8m is best).</a:t>
            </a:r>
            <a:endParaRPr lang="en-GB" altLang="en-US" dirty="0">
              <a:ea typeface="Verdana"/>
            </a:endParaRPr>
          </a:p>
          <a:p>
            <a:pPr marL="457200" indent="-457200" algn="l">
              <a:buFont typeface="+mj-lt"/>
              <a:buAutoNum type="arabicPeriod"/>
            </a:pPr>
            <a:r>
              <a:rPr lang="en-GB" altLang="en-US" dirty="0"/>
              <a:t>Never go back to a lit firework.</a:t>
            </a:r>
          </a:p>
          <a:p>
            <a:pPr marL="457200" indent="-457200" algn="l">
              <a:buFont typeface="+mj-lt"/>
              <a:buAutoNum type="arabicPeriod"/>
            </a:pPr>
            <a:r>
              <a:rPr lang="en-GB" altLang="en-US" dirty="0"/>
              <a:t>Never put fireworks in your pocket.</a:t>
            </a:r>
          </a:p>
          <a:p>
            <a:pPr marL="457200" indent="-457200" algn="l">
              <a:buFont typeface="+mj-lt"/>
              <a:buAutoNum type="arabicPeriod"/>
            </a:pPr>
            <a:r>
              <a:rPr lang="en-GB" altLang="en-US" dirty="0"/>
              <a:t>Never throw fireworks.</a:t>
            </a:r>
          </a:p>
          <a:p>
            <a:pPr algn="l">
              <a:buFontTx/>
              <a:buNone/>
            </a:pPr>
            <a:endParaRPr lang="en-GB" altLang="en-US" dirty="0"/>
          </a:p>
          <a:p>
            <a:pPr algn="l"/>
            <a:endParaRPr lang="en-GB" altLang="en-US" dirty="0"/>
          </a:p>
        </p:txBody>
      </p:sp>
      <p:sp>
        <p:nvSpPr>
          <p:cNvPr id="15" name="TextBox 14"/>
          <p:cNvSpPr txBox="1"/>
          <p:nvPr/>
        </p:nvSpPr>
        <p:spPr>
          <a:xfrm>
            <a:off x="1198606" y="469557"/>
            <a:ext cx="3966062" cy="1015663"/>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Fireworks</a:t>
            </a:r>
          </a:p>
        </p:txBody>
      </p:sp>
    </p:spTree>
    <p:extLst>
      <p:ext uri="{BB962C8B-B14F-4D97-AF65-F5344CB8AC3E}">
        <p14:creationId xmlns:p14="http://schemas.microsoft.com/office/powerpoint/2010/main" val="230922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635014" y="4100565"/>
            <a:ext cx="3473933" cy="646331"/>
          </a:xfrm>
          <a:prstGeom prst="rect">
            <a:avLst/>
          </a:prstGeom>
          <a:solidFill>
            <a:schemeClr val="accent4">
              <a:lumMod val="20000"/>
              <a:lumOff val="80000"/>
            </a:schemeClr>
          </a:solidFill>
          <a:ln>
            <a:solidFill>
              <a:schemeClr val="accent2"/>
            </a:solidFill>
          </a:ln>
        </p:spPr>
        <p:txBody>
          <a:bodyPr wrap="square">
            <a:spAutoFit/>
          </a:bodyPr>
          <a:lstStyle/>
          <a:p>
            <a:r>
              <a:rPr lang="en-GB" b="1" dirty="0"/>
              <a:t>Firework rockets can reach speeds of 150mph when they are set off.</a:t>
            </a:r>
          </a:p>
        </p:txBody>
      </p:sp>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12" name="Rectangle 11"/>
          <p:cNvSpPr/>
          <p:nvPr/>
        </p:nvSpPr>
        <p:spPr>
          <a:xfrm>
            <a:off x="1036846" y="1458264"/>
            <a:ext cx="4670271" cy="2246769"/>
          </a:xfrm>
          <a:prstGeom prst="rect">
            <a:avLst/>
          </a:prstGeom>
          <a:solidFill>
            <a:schemeClr val="accent4">
              <a:lumMod val="20000"/>
              <a:lumOff val="80000"/>
            </a:schemeClr>
          </a:solidFill>
          <a:ln>
            <a:solidFill>
              <a:schemeClr val="accent2"/>
            </a:solidFill>
          </a:ln>
        </p:spPr>
        <p:txBody>
          <a:bodyPr wrap="square">
            <a:spAutoFit/>
          </a:bodyPr>
          <a:lstStyle/>
          <a:p>
            <a:r>
              <a:rPr lang="en-GB" sz="2000" b="1" dirty="0"/>
              <a:t>Most commonly injured body parts</a:t>
            </a:r>
          </a:p>
          <a:p>
            <a:pPr marL="342900" indent="-342900">
              <a:buFontTx/>
              <a:buChar char="-"/>
            </a:pPr>
            <a:r>
              <a:rPr lang="en-GB" sz="2000" dirty="0"/>
              <a:t>Hands, Wrists, Fingers (36%)</a:t>
            </a:r>
          </a:p>
          <a:p>
            <a:pPr marL="342900" indent="-342900">
              <a:buFontTx/>
              <a:buChar char="-"/>
            </a:pPr>
            <a:r>
              <a:rPr lang="en-GB" sz="2000" dirty="0"/>
              <a:t>Head, Ears, Face (22%)</a:t>
            </a:r>
          </a:p>
          <a:p>
            <a:pPr marL="342900" indent="-342900">
              <a:buFontTx/>
              <a:buChar char="-"/>
            </a:pPr>
            <a:r>
              <a:rPr lang="en-GB" sz="2000" dirty="0"/>
              <a:t>Eyes (16%)</a:t>
            </a:r>
          </a:p>
          <a:p>
            <a:pPr marL="342900" indent="-342900">
              <a:buFontTx/>
              <a:buChar char="-"/>
            </a:pPr>
            <a:r>
              <a:rPr lang="en-GB" sz="2000" dirty="0"/>
              <a:t>Legs (14%)</a:t>
            </a:r>
          </a:p>
          <a:p>
            <a:pPr marL="342900" indent="-342900">
              <a:buFontTx/>
              <a:buChar char="-"/>
            </a:pPr>
            <a:r>
              <a:rPr lang="en-GB" sz="2000" dirty="0"/>
              <a:t>Waist (7%)</a:t>
            </a:r>
          </a:p>
          <a:p>
            <a:pPr marL="342900" indent="-342900">
              <a:buFontTx/>
              <a:buChar char="-"/>
            </a:pPr>
            <a:r>
              <a:rPr lang="en-GB" sz="2000" dirty="0"/>
              <a:t>Arms (5%)</a:t>
            </a:r>
          </a:p>
        </p:txBody>
      </p:sp>
      <p:sp>
        <p:nvSpPr>
          <p:cNvPr id="15" name="TextBox 14"/>
          <p:cNvSpPr txBox="1"/>
          <p:nvPr/>
        </p:nvSpPr>
        <p:spPr>
          <a:xfrm>
            <a:off x="563881" y="469557"/>
            <a:ext cx="10960712" cy="1015663"/>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Dangers of Fireworks</a:t>
            </a:r>
          </a:p>
        </p:txBody>
      </p:sp>
      <p:sp>
        <p:nvSpPr>
          <p:cNvPr id="8" name="Rectangle 7"/>
          <p:cNvSpPr/>
          <p:nvPr/>
        </p:nvSpPr>
        <p:spPr>
          <a:xfrm>
            <a:off x="4275601" y="2740972"/>
            <a:ext cx="4670271" cy="707886"/>
          </a:xfrm>
          <a:prstGeom prst="rect">
            <a:avLst/>
          </a:prstGeom>
          <a:solidFill>
            <a:schemeClr val="accent4">
              <a:lumMod val="20000"/>
              <a:lumOff val="80000"/>
            </a:schemeClr>
          </a:solidFill>
          <a:ln>
            <a:solidFill>
              <a:schemeClr val="accent2"/>
            </a:solidFill>
          </a:ln>
          <a:effectLst>
            <a:outerShdw blurRad="63500" sx="102000" sy="102000" algn="ctr" rotWithShape="0">
              <a:prstClr val="black">
                <a:alpha val="40000"/>
              </a:prstClr>
            </a:outerShdw>
          </a:effectLst>
        </p:spPr>
        <p:txBody>
          <a:bodyPr wrap="square">
            <a:spAutoFit/>
          </a:bodyPr>
          <a:lstStyle/>
          <a:p>
            <a:r>
              <a:rPr lang="en-GB" sz="2000" b="1" dirty="0"/>
              <a:t>Every year over 4,000 people are injured due to misuse of fireworks and bonfires.</a:t>
            </a:r>
            <a:endParaRPr lang="en-GB" sz="2000" dirty="0"/>
          </a:p>
        </p:txBody>
      </p:sp>
      <p:sp>
        <p:nvSpPr>
          <p:cNvPr id="7" name="Rectangle 6"/>
          <p:cNvSpPr/>
          <p:nvPr/>
        </p:nvSpPr>
        <p:spPr>
          <a:xfrm>
            <a:off x="1062851" y="5127753"/>
            <a:ext cx="4644784" cy="707886"/>
          </a:xfrm>
          <a:prstGeom prst="rect">
            <a:avLst/>
          </a:prstGeom>
          <a:solidFill>
            <a:schemeClr val="accent4">
              <a:lumMod val="20000"/>
              <a:lumOff val="80000"/>
            </a:schemeClr>
          </a:solidFill>
          <a:ln>
            <a:solidFill>
              <a:schemeClr val="accent2"/>
            </a:solidFill>
          </a:ln>
        </p:spPr>
        <p:txBody>
          <a:bodyPr wrap="square">
            <a:spAutoFit/>
          </a:bodyPr>
          <a:lstStyle/>
          <a:p>
            <a:r>
              <a:rPr lang="en-GB" sz="2000" b="1" dirty="0"/>
              <a:t>Sparklers are five times hotter than cooking oil!</a:t>
            </a:r>
            <a:endParaRPr lang="en-GB" sz="2000" dirty="0"/>
          </a:p>
        </p:txBody>
      </p:sp>
      <p:pic>
        <p:nvPicPr>
          <p:cNvPr id="13" name="Picture 12">
            <a:extLst>
              <a:ext uri="{FF2B5EF4-FFF2-40B4-BE49-F238E27FC236}">
                <a16:creationId xmlns:a16="http://schemas.microsoft.com/office/drawing/2014/main" id="{B0439265-3662-42C0-8431-C7EDE3AEA531}"/>
              </a:ext>
            </a:extLst>
          </p:cNvPr>
          <p:cNvPicPr>
            <a:picLocks noChangeAspect="1"/>
          </p:cNvPicPr>
          <p:nvPr/>
        </p:nvPicPr>
        <p:blipFill>
          <a:blip r:embed="rId4"/>
          <a:stretch>
            <a:fillRect/>
          </a:stretch>
        </p:blipFill>
        <p:spPr>
          <a:xfrm>
            <a:off x="10290299" y="1446334"/>
            <a:ext cx="1140678" cy="3117273"/>
          </a:xfrm>
          <a:prstGeom prst="rect">
            <a:avLst/>
          </a:prstGeom>
        </p:spPr>
      </p:pic>
      <p:sp>
        <p:nvSpPr>
          <p:cNvPr id="9" name="Rectangle: Rounded Corners 8">
            <a:extLst>
              <a:ext uri="{FF2B5EF4-FFF2-40B4-BE49-F238E27FC236}">
                <a16:creationId xmlns:a16="http://schemas.microsoft.com/office/drawing/2014/main" id="{B38E7B0A-0094-41BC-B797-E0282E5106E1}"/>
              </a:ext>
            </a:extLst>
          </p:cNvPr>
          <p:cNvSpPr/>
          <p:nvPr/>
        </p:nvSpPr>
        <p:spPr>
          <a:xfrm>
            <a:off x="6688389" y="1547597"/>
            <a:ext cx="3636315" cy="914400"/>
          </a:xfrm>
          <a:prstGeom prst="roundRect">
            <a:avLst>
              <a:gd name="adj" fmla="val 50000"/>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does this information help us think about our own safety?</a:t>
            </a:r>
          </a:p>
        </p:txBody>
      </p:sp>
      <p:sp>
        <p:nvSpPr>
          <p:cNvPr id="14" name="Rectangle 13">
            <a:extLst>
              <a:ext uri="{FF2B5EF4-FFF2-40B4-BE49-F238E27FC236}">
                <a16:creationId xmlns:a16="http://schemas.microsoft.com/office/drawing/2014/main" id="{FB4337A4-C026-46A1-93EB-1BA4CCB18C2F}"/>
              </a:ext>
            </a:extLst>
          </p:cNvPr>
          <p:cNvSpPr/>
          <p:nvPr/>
        </p:nvSpPr>
        <p:spPr>
          <a:xfrm>
            <a:off x="6635945" y="4081313"/>
            <a:ext cx="3174498" cy="1754326"/>
          </a:xfrm>
          <a:prstGeom prst="rect">
            <a:avLst/>
          </a:prstGeom>
          <a:solidFill>
            <a:schemeClr val="accent4">
              <a:lumMod val="20000"/>
              <a:lumOff val="80000"/>
            </a:schemeClr>
          </a:solidFill>
          <a:ln>
            <a:solidFill>
              <a:schemeClr val="accent2"/>
            </a:solidFill>
          </a:ln>
        </p:spPr>
        <p:txBody>
          <a:bodyPr wrap="square">
            <a:spAutoFit/>
          </a:bodyPr>
          <a:lstStyle/>
          <a:p>
            <a:pPr algn="just"/>
            <a:r>
              <a:rPr lang="en-GB" b="1" dirty="0"/>
              <a:t>Animals can become extremely stressed and behave out of character. Loud bangs can also be painful and distressing for pets as their hearing is more acute than humans.</a:t>
            </a:r>
          </a:p>
        </p:txBody>
      </p:sp>
    </p:spTree>
    <p:extLst>
      <p:ext uri="{BB962C8B-B14F-4D97-AF65-F5344CB8AC3E}">
        <p14:creationId xmlns:p14="http://schemas.microsoft.com/office/powerpoint/2010/main" val="25996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15" name="TextBox 14"/>
          <p:cNvSpPr txBox="1"/>
          <p:nvPr/>
        </p:nvSpPr>
        <p:spPr>
          <a:xfrm>
            <a:off x="563881" y="469557"/>
            <a:ext cx="10960712" cy="1015663"/>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Dangers of Fireworks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805" y="1784799"/>
            <a:ext cx="4572000" cy="2057400"/>
          </a:xfrm>
          <a:prstGeom prst="rect">
            <a:avLst/>
          </a:prstGeom>
        </p:spPr>
      </p:pic>
      <p:pic>
        <p:nvPicPr>
          <p:cNvPr id="9" name="Picture 8">
            <a:extLst>
              <a:ext uri="{FF2B5EF4-FFF2-40B4-BE49-F238E27FC236}">
                <a16:creationId xmlns:a16="http://schemas.microsoft.com/office/drawing/2014/main" id="{467771B3-3B1B-4AF4-878C-C3ED21D36B61}"/>
              </a:ext>
            </a:extLst>
          </p:cNvPr>
          <p:cNvPicPr>
            <a:picLocks noChangeAspect="1"/>
          </p:cNvPicPr>
          <p:nvPr/>
        </p:nvPicPr>
        <p:blipFill>
          <a:blip r:embed="rId5"/>
          <a:stretch>
            <a:fillRect/>
          </a:stretch>
        </p:blipFill>
        <p:spPr>
          <a:xfrm flipH="1">
            <a:off x="2621106" y="4078111"/>
            <a:ext cx="2676525" cy="1771650"/>
          </a:xfrm>
          <a:prstGeom prst="rect">
            <a:avLst/>
          </a:prstGeom>
        </p:spPr>
      </p:pic>
      <p:sp>
        <p:nvSpPr>
          <p:cNvPr id="13" name="Speech Bubble: Rectangle with Corners Rounded 12">
            <a:extLst>
              <a:ext uri="{FF2B5EF4-FFF2-40B4-BE49-F238E27FC236}">
                <a16:creationId xmlns:a16="http://schemas.microsoft.com/office/drawing/2014/main" id="{EF003E35-041E-47E2-91B4-B27DA980F6A1}"/>
              </a:ext>
            </a:extLst>
          </p:cNvPr>
          <p:cNvSpPr/>
          <p:nvPr/>
        </p:nvSpPr>
        <p:spPr>
          <a:xfrm>
            <a:off x="7278947" y="3192767"/>
            <a:ext cx="3168073" cy="1298864"/>
          </a:xfrm>
          <a:prstGeom prst="wedgeRoundRectCallout">
            <a:avLst>
              <a:gd name="adj1" fmla="val -19958"/>
              <a:gd name="adj2" fmla="val 495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 did this poster use burnt matches to represent fingers?</a:t>
            </a:r>
          </a:p>
        </p:txBody>
      </p:sp>
      <p:sp>
        <p:nvSpPr>
          <p:cNvPr id="16" name="Thought Bubble: Cloud 15">
            <a:extLst>
              <a:ext uri="{FF2B5EF4-FFF2-40B4-BE49-F238E27FC236}">
                <a16:creationId xmlns:a16="http://schemas.microsoft.com/office/drawing/2014/main" id="{172CB530-A8E1-4A02-BE0D-E4BC6B01515C}"/>
              </a:ext>
            </a:extLst>
          </p:cNvPr>
          <p:cNvSpPr/>
          <p:nvPr/>
        </p:nvSpPr>
        <p:spPr>
          <a:xfrm>
            <a:off x="8606732" y="2117723"/>
            <a:ext cx="914400" cy="612648"/>
          </a:xfrm>
          <a:prstGeom prst="cloud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latin typeface="Arial Rounded MT Bold" panose="020F0704030504030204" pitchFamily="34" charset="0"/>
              </a:rPr>
              <a:t>?</a:t>
            </a:r>
          </a:p>
        </p:txBody>
      </p:sp>
    </p:spTree>
    <p:extLst>
      <p:ext uri="{BB962C8B-B14F-4D97-AF65-F5344CB8AC3E}">
        <p14:creationId xmlns:p14="http://schemas.microsoft.com/office/powerpoint/2010/main" val="123695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CF3FA"/>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94" y="571500"/>
            <a:ext cx="4257277" cy="5061857"/>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3860801" y="317157"/>
            <a:ext cx="7281332" cy="1015663"/>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Fireworks and the law</a:t>
            </a:r>
          </a:p>
        </p:txBody>
      </p:sp>
      <p:sp>
        <p:nvSpPr>
          <p:cNvPr id="2" name="Rectangle 1"/>
          <p:cNvSpPr/>
          <p:nvPr/>
        </p:nvSpPr>
        <p:spPr>
          <a:xfrm>
            <a:off x="5046133" y="1327907"/>
            <a:ext cx="6165487" cy="4524315"/>
          </a:xfrm>
          <a:prstGeom prst="rect">
            <a:avLst/>
          </a:prstGeom>
        </p:spPr>
        <p:txBody>
          <a:bodyPr wrap="square">
            <a:spAutoFit/>
          </a:bodyPr>
          <a:lstStyle/>
          <a:p>
            <a:r>
              <a:rPr lang="en-GB" dirty="0"/>
              <a:t>It is illegal:</a:t>
            </a:r>
          </a:p>
          <a:p>
            <a:endParaRPr lang="en-GB" dirty="0"/>
          </a:p>
          <a:p>
            <a:pPr marL="285750" indent="-285750">
              <a:buFontTx/>
              <a:buChar char="-"/>
            </a:pPr>
            <a:r>
              <a:rPr lang="en-GB" dirty="0"/>
              <a:t>To let off any fireworks in a public place - this carries a fine of up to £5000. We may also issue an £80 Fixed Penalty Notice. </a:t>
            </a:r>
          </a:p>
          <a:p>
            <a:pPr marL="285750" indent="-285750">
              <a:buFontTx/>
              <a:buChar char="-"/>
            </a:pPr>
            <a:r>
              <a:rPr lang="en-GB" dirty="0"/>
              <a:t>To set off fireworks between 11pm and 7am (Bonfire night extended until 12 midnight).</a:t>
            </a:r>
          </a:p>
          <a:p>
            <a:pPr marL="285750" indent="-285750">
              <a:buFontTx/>
              <a:buChar char="-"/>
            </a:pPr>
            <a:r>
              <a:rPr lang="en-GB" dirty="0"/>
              <a:t>For a member of the public to possess a “display” style firework (Category 4 fireworks, can only be used by professionals).</a:t>
            </a:r>
          </a:p>
          <a:p>
            <a:pPr marL="285750" indent="-285750">
              <a:buFontTx/>
              <a:buChar char="-"/>
            </a:pPr>
            <a:r>
              <a:rPr lang="en-GB" dirty="0"/>
              <a:t>To cause unnecessary suffering to animals with fireworks. Maximum penalty £5000 and/or six months in prison.</a:t>
            </a:r>
          </a:p>
          <a:p>
            <a:pPr marL="285750" indent="-285750">
              <a:buFontTx/>
              <a:buChar char="-"/>
            </a:pPr>
            <a:r>
              <a:rPr lang="en-GB" dirty="0"/>
              <a:t>To sell bangers, mini rockets, fireworks that fly erratically (Squibs, helicopters </a:t>
            </a:r>
            <a:r>
              <a:rPr lang="en-GB" dirty="0" err="1"/>
              <a:t>etc</a:t>
            </a:r>
            <a:r>
              <a:rPr lang="en-GB" dirty="0"/>
              <a:t>), aerial shells and maroons.</a:t>
            </a:r>
          </a:p>
          <a:p>
            <a:pPr marL="285750" indent="-285750">
              <a:buFontTx/>
              <a:buChar char="-"/>
            </a:pPr>
            <a:r>
              <a:rPr lang="en-GB" dirty="0"/>
              <a:t>To store fireworks for private use for more than 14 days</a:t>
            </a:r>
          </a:p>
          <a:p>
            <a:pPr marL="285750" indent="-285750">
              <a:buFontTx/>
              <a:buChar char="-"/>
            </a:pPr>
            <a:r>
              <a:rPr lang="en-GB" dirty="0"/>
              <a:t>To sell fireworks to anyone under 18 years of age. Maximum penalty - £5000 and/or six months in prison.</a:t>
            </a:r>
          </a:p>
        </p:txBody>
      </p:sp>
    </p:spTree>
    <p:extLst>
      <p:ext uri="{BB962C8B-B14F-4D97-AF65-F5344CB8AC3E}">
        <p14:creationId xmlns:p14="http://schemas.microsoft.com/office/powerpoint/2010/main" val="384221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 y="6435090"/>
            <a:ext cx="3486150" cy="369332"/>
          </a:xfrm>
          <a:prstGeom prst="rect">
            <a:avLst/>
          </a:prstGeom>
          <a:noFill/>
        </p:spPr>
        <p:txBody>
          <a:bodyPr wrap="square" rtlCol="0">
            <a:spAutoFit/>
          </a:bodyPr>
          <a:lstStyle/>
          <a:p>
            <a:r>
              <a:rPr lang="en-GB" dirty="0"/>
              <a:t>©West Yorkshire Police</a:t>
            </a:r>
          </a:p>
        </p:txBody>
      </p:sp>
      <p:pic>
        <p:nvPicPr>
          <p:cNvPr id="6" name="Picture 5"/>
          <p:cNvPicPr>
            <a:picLocks noChangeAspect="1"/>
          </p:cNvPicPr>
          <p:nvPr/>
        </p:nvPicPr>
        <p:blipFill>
          <a:blip r:embed="rId3"/>
          <a:stretch>
            <a:fillRect/>
          </a:stretch>
        </p:blipFill>
        <p:spPr>
          <a:xfrm>
            <a:off x="10447020" y="6035487"/>
            <a:ext cx="1529200" cy="584270"/>
          </a:xfrm>
          <a:prstGeom prst="rect">
            <a:avLst/>
          </a:prstGeom>
        </p:spPr>
      </p:pic>
      <p:sp>
        <p:nvSpPr>
          <p:cNvPr id="17" name="TextBox 16"/>
          <p:cNvSpPr txBox="1"/>
          <p:nvPr/>
        </p:nvSpPr>
        <p:spPr>
          <a:xfrm>
            <a:off x="541867" y="317157"/>
            <a:ext cx="10600266" cy="1015663"/>
          </a:xfrm>
          <a:prstGeom prst="rect">
            <a:avLst/>
          </a:prstGeom>
          <a:noFill/>
        </p:spPr>
        <p:txBody>
          <a:bodyPr wrap="square" rtlCol="0">
            <a:spAutoFit/>
          </a:bodyPr>
          <a:lstStyle/>
          <a:p>
            <a:pPr algn="ctr"/>
            <a:r>
              <a:rPr lang="en-GB" sz="6000" b="1" dirty="0">
                <a:ln w="19050">
                  <a:solidFill>
                    <a:schemeClr val="tx1"/>
                  </a:solidFill>
                  <a:prstDash val="solid"/>
                </a:ln>
                <a:solidFill>
                  <a:srgbClr val="FF0000"/>
                </a:solidFill>
                <a:effectLst>
                  <a:outerShdw dist="38100" dir="2700000" algn="tl" rotWithShape="0">
                    <a:schemeClr val="accent2"/>
                  </a:outerShdw>
                </a:effectLst>
                <a:latin typeface="Chiller" panose="04020404031007020602" pitchFamily="82" charset="0"/>
              </a:rPr>
              <a:t>Remember</a:t>
            </a:r>
          </a:p>
        </p:txBody>
      </p:sp>
      <p:sp>
        <p:nvSpPr>
          <p:cNvPr id="7" name="Rectangle 4">
            <a:extLst>
              <a:ext uri="{FF2B5EF4-FFF2-40B4-BE49-F238E27FC236}">
                <a16:creationId xmlns:a16="http://schemas.microsoft.com/office/drawing/2014/main" id="{E5DE8E30-E7AF-4D2A-A8BD-6EF560392574}"/>
              </a:ext>
            </a:extLst>
          </p:cNvPr>
          <p:cNvSpPr txBox="1">
            <a:spLocks noChangeArrowheads="1"/>
          </p:cNvSpPr>
          <p:nvPr/>
        </p:nvSpPr>
        <p:spPr>
          <a:xfrm>
            <a:off x="541867" y="1327907"/>
            <a:ext cx="10905397" cy="4531026"/>
          </a:xfrm>
          <a:prstGeom prst="rect">
            <a:avLst/>
          </a:prstGeom>
          <a:noFill/>
          <a:ln>
            <a:noFill/>
          </a:ln>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altLang="en-US" b="1" dirty="0"/>
          </a:p>
          <a:p>
            <a:pPr marL="285750" indent="-285750" algn="l">
              <a:buFontTx/>
              <a:buChar char="-"/>
            </a:pPr>
            <a:r>
              <a:rPr lang="en-GB" dirty="0"/>
              <a:t>An organised display is the safest way to enjoy fireworks.</a:t>
            </a:r>
          </a:p>
          <a:p>
            <a:pPr marL="285750" indent="-285750" algn="l">
              <a:buFontTx/>
              <a:buChar char="-"/>
            </a:pPr>
            <a:r>
              <a:rPr lang="en-GB" dirty="0"/>
              <a:t>Fireworks are noisy (which can upset very young or elderly people as well as pets). They can cause damage and they can cause serious injuries if not used properly.</a:t>
            </a:r>
          </a:p>
          <a:p>
            <a:pPr marL="285750" indent="-285750" algn="l">
              <a:buFontTx/>
              <a:buChar char="-"/>
            </a:pPr>
            <a:r>
              <a:rPr lang="en-GB" dirty="0"/>
              <a:t>It is an offence to buy fireworks by anyone under the age of 18. You can be fined or imprisoned for buying or using fireworks illegally.</a:t>
            </a:r>
          </a:p>
          <a:p>
            <a:pPr marL="285750" indent="-285750" algn="l">
              <a:buFontTx/>
              <a:buChar char="-"/>
            </a:pPr>
            <a:r>
              <a:rPr lang="en-GB" dirty="0"/>
              <a:t>It is an offence to let fireworks off between 11pm and 7am except on 5th November when the cut off is midnight and on Diwali, New Year’s Eve and Chinese New Year when the cut off is 1am. It is also an offence to set off fireworks in a public place.</a:t>
            </a:r>
          </a:p>
          <a:p>
            <a:pPr marL="285750" indent="-285750" algn="l">
              <a:buFontTx/>
              <a:buChar char="-"/>
            </a:pPr>
            <a:r>
              <a:rPr lang="en-GB" dirty="0"/>
              <a:t>Keep bonfires small and manageable and build them away from houses, garages, sheds, fences, overhead cables, trees, bushes and vehicles.</a:t>
            </a:r>
          </a:p>
          <a:p>
            <a:pPr marL="285750" indent="-285750" algn="l">
              <a:buFontTx/>
              <a:buChar char="-"/>
            </a:pPr>
            <a:r>
              <a:rPr lang="en-GB" dirty="0"/>
              <a:t>Never use flammable liquids – paraffin or petrol – to light the fire.</a:t>
            </a:r>
          </a:p>
          <a:p>
            <a:pPr marL="285750" indent="-285750" algn="l">
              <a:buFontTx/>
              <a:buChar char="-"/>
            </a:pPr>
            <a:r>
              <a:rPr lang="en-GB" dirty="0"/>
              <a:t>Only children over the age of five are allowed to use sparklers and should be supervised by an adult at all times.</a:t>
            </a:r>
          </a:p>
          <a:p>
            <a:pPr algn="l">
              <a:buFontTx/>
              <a:buNone/>
            </a:pPr>
            <a:endParaRPr lang="en-GB" altLang="en-US" dirty="0"/>
          </a:p>
          <a:p>
            <a:pPr algn="l"/>
            <a:endParaRPr lang="en-GB" altLang="en-US" dirty="0"/>
          </a:p>
        </p:txBody>
      </p:sp>
    </p:spTree>
    <p:extLst>
      <p:ext uri="{BB962C8B-B14F-4D97-AF65-F5344CB8AC3E}">
        <p14:creationId xmlns:p14="http://schemas.microsoft.com/office/powerpoint/2010/main" val="3573369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EE5F3C6FFE194392CEB32FC000B04A" ma:contentTypeVersion="0" ma:contentTypeDescription="Create a new document." ma:contentTypeScope="" ma:versionID="efafef47f015e6147a466abf18641b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A84431-73AB-4DCD-96D5-A743D16555ED}"/>
</file>

<file path=customXml/itemProps2.xml><?xml version="1.0" encoding="utf-8"?>
<ds:datastoreItem xmlns:ds="http://schemas.openxmlformats.org/officeDocument/2006/customXml" ds:itemID="{15E0918D-67BA-494F-AAED-C3A1356E032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C0C653-AD85-4CC8-881F-A3647B895A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1599</TotalTime>
  <Words>1248</Words>
  <Application>Microsoft Office PowerPoint</Application>
  <PresentationFormat>Widescreen</PresentationFormat>
  <Paragraphs>135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Calibri</vt:lpstr>
      <vt:lpstr>Calibri Light</vt:lpstr>
      <vt:lpstr>Century Gothic</vt:lpstr>
      <vt:lpstr>Chiller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Yorkshire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Whitehead, Sarah</dc:creator>
  <cp:lastModifiedBy>Whitehead, Sarah</cp:lastModifiedBy>
  <cp:revision>53</cp:revision>
  <dcterms:created xsi:type="dcterms:W3CDTF">2018-10-09T12:33:30Z</dcterms:created>
  <dcterms:modified xsi:type="dcterms:W3CDTF">2020-10-14T10:19:07Z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0x01010035EE5F3C6FFE194392CEB32FC000B04A</vt:lpwstr>
  </property>
  <property fmtid="{D5CDD505-2E9C-101B-9397-08002B2CF9AE}" pid="3" name="MSIP_Label_159e5fe0-93b7-4e24-83b8-c0737a05597a_Enabled">
    <vt:lpwstr>true</vt:lpwstr>
  </property>
  <property fmtid="{D5CDD505-2E9C-101B-9397-08002B2CF9AE}" pid="4" name="MSIP_Label_159e5fe0-93b7-4e24-83b8-c0737a05597a_SetDate">
    <vt:lpwstr>2020-09-21T13:06:25Z</vt:lpwstr>
  </property>
  <property fmtid="{D5CDD505-2E9C-101B-9397-08002B2CF9AE}" pid="5" name="MSIP_Label_159e5fe0-93b7-4e24-83b8-c0737a05597a_Method">
    <vt:lpwstr>Standard</vt:lpwstr>
  </property>
  <property fmtid="{D5CDD505-2E9C-101B-9397-08002B2CF9AE}" pid="6" name="MSIP_Label_159e5fe0-93b7-4e24-83b8-c0737a05597a_Name">
    <vt:lpwstr>159e5fe0-93b7-4e24-83b8-c0737a05597a</vt:lpwstr>
  </property>
  <property fmtid="{D5CDD505-2E9C-101B-9397-08002B2CF9AE}" pid="7" name="MSIP_Label_159e5fe0-93b7-4e24-83b8-c0737a05597a_SiteId">
    <vt:lpwstr>681f7310-2191-469b-8ea0-f76b4a7f699f</vt:lpwstr>
  </property>
  <property fmtid="{D5CDD505-2E9C-101B-9397-08002B2CF9AE}" pid="8" name="MSIP_Label_159e5fe0-93b7-4e24-83b8-c0737a05597a_ActionId">
    <vt:lpwstr>05db6a7f-36ec-44c5-bbe2-13e8a4a65887</vt:lpwstr>
  </property>
  <property fmtid="{D5CDD505-2E9C-101B-9397-08002B2CF9AE}" pid="9" name="MSIP_Label_159e5fe0-93b7-4e24-83b8-c0737a05597a_ContentBits">
    <vt:lpwstr>0</vt:lpwstr>
  </property>
  <property fmtid="{D5CDD505-2E9C-101B-9397-08002B2CF9AE}" pid="10" name="IsMyDocuments">
    <vt:bool>true</vt:bool>
  </property>
</Properties>
</file>