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61" r:id="rId6"/>
    <p:sldMasterId id="2147483686" r:id="rId7"/>
    <p:sldMasterId id="2147483906" r:id="rId8"/>
    <p:sldMasterId id="2147483919" r:id="rId9"/>
  </p:sldMasterIdLst>
  <p:notesMasterIdLst>
    <p:notesMasterId r:id="rId31"/>
  </p:notesMasterIdLst>
  <p:handoutMasterIdLst>
    <p:handoutMasterId r:id="rId32"/>
  </p:handoutMasterIdLst>
  <p:sldIdLst>
    <p:sldId id="303" r:id="rId10"/>
    <p:sldId id="257" r:id="rId11"/>
    <p:sldId id="276" r:id="rId12"/>
    <p:sldId id="285" r:id="rId13"/>
    <p:sldId id="290" r:id="rId14"/>
    <p:sldId id="286" r:id="rId15"/>
    <p:sldId id="283" r:id="rId16"/>
    <p:sldId id="270" r:id="rId17"/>
    <p:sldId id="299" r:id="rId18"/>
    <p:sldId id="300" r:id="rId19"/>
    <p:sldId id="304" r:id="rId20"/>
    <p:sldId id="305" r:id="rId21"/>
    <p:sldId id="288" r:id="rId22"/>
    <p:sldId id="308" r:id="rId23"/>
    <p:sldId id="292" r:id="rId24"/>
    <p:sldId id="306" r:id="rId25"/>
    <p:sldId id="279" r:id="rId26"/>
    <p:sldId id="295" r:id="rId27"/>
    <p:sldId id="296" r:id="rId28"/>
    <p:sldId id="297" r:id="rId29"/>
    <p:sldId id="298" r:id="rId30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FF00"/>
    <a:srgbClr val="33CCFF"/>
    <a:srgbClr val="0A39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1" autoAdjust="0"/>
    <p:restoredTop sz="84345" autoAdjust="0"/>
  </p:normalViewPr>
  <p:slideViewPr>
    <p:cSldViewPr>
      <p:cViewPr varScale="1">
        <p:scale>
          <a:sx n="79" d="100"/>
          <a:sy n="79" d="100"/>
        </p:scale>
        <p:origin x="114" y="6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67BE0D86-7798-4027-9140-E57D278A7918}" type="datetimeFigureOut">
              <a:rPr lang="en-GB"/>
              <a:pPr>
                <a:defRPr/>
              </a:pPr>
              <a:t>08/10/2021</a:t>
            </a:fld>
            <a:endParaRPr lang="en-GB"/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2BD14FC9-A894-4F83-8A28-4C3EEC2132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4788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E73CA573-85E5-4583-A1BA-254D8EF9C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434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1A56FB3-169E-4D81-87DA-CE5D7090CD25}" type="slidenum">
              <a:rPr lang="en-GB" sz="120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pPr eaLnBrk="1" hangingPunct="1"/>
              <a:t>1</a:t>
            </a:fld>
            <a:endParaRPr lang="en-GB" sz="120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Introduction:</a:t>
            </a:r>
            <a:endParaRPr lang="en-GB" sz="1200" kern="1200" dirty="0">
              <a:solidFill>
                <a:schemeClr val="tx1"/>
              </a:solidFill>
              <a:effectLst/>
              <a:latin typeface="Times New Roman" charset="0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Introduce yourself and explain that the session is to highlight some of the issues that are particularly relevant for the Fire Service around Bonfire Night.</a:t>
            </a:r>
          </a:p>
          <a:p>
            <a:pPr marL="228600" indent="-228600" eaLnBrk="1" hangingPunct="1"/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Discuss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 why illegal fireworks may be dangerous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They may not be passed for safe use in Britain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You may not be able to read or understand the instructions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3CA573-85E5-4583-A1BA-254D8EF9CC5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Firework injury image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 – discuss history and consequences. How will this injury affect this person or the rest of their life? Sport, writing, work etc..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3CA573-85E5-4583-A1BA-254D8EF9CC5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365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Injuries:</a:t>
            </a:r>
            <a:endParaRPr lang="en-GB" sz="1200" kern="1200" dirty="0">
              <a:solidFill>
                <a:schemeClr val="tx1"/>
              </a:solidFill>
              <a:effectLst/>
              <a:latin typeface="Times New Roman" charset="0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Over half will be children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Approximately 300 eye injuries each year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10 people will lose their sight</a:t>
            </a:r>
          </a:p>
          <a:p>
            <a:pPr lvl="0"/>
            <a:r>
              <a:rPr lang="en-GB" sz="1200" b="1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Times New Roman" charset="0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Discuss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 how injuries may occur i.e. turning around with a sparkler and poking it into someone’s eye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3CA573-85E5-4583-A1BA-254D8EF9CC5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282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Explain that over 100 million fireworks will be sold this year and that sparklers are expected to be the best seller</a:t>
            </a: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Times New Roman" charset="0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Play Sparkler Code.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How to use sparklers safely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3CA573-85E5-4583-A1BA-254D8EF9CC5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94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Hot facts about sparklers</a:t>
            </a:r>
            <a:endParaRPr lang="en-GB" sz="1200" kern="1200" dirty="0">
              <a:solidFill>
                <a:schemeClr val="tx1"/>
              </a:solidFill>
              <a:effectLst/>
              <a:latin typeface="Times New Roman" charset="0"/>
              <a:ea typeface="+mn-ea"/>
              <a:cs typeface="+mn-cs"/>
            </a:endParaRPr>
          </a:p>
          <a:p>
            <a:pPr lvl="0"/>
            <a:r>
              <a:rPr lang="en-GB" sz="1200" b="1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They burn at 2000°, which is five times hotter than cooking oil.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 Point out what happens to a potato when it is put into oil at the usual temperature.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3CA573-85E5-4583-A1BA-254D8EF9CC5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175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Bonfire Code:</a:t>
            </a:r>
            <a:endParaRPr lang="en-GB" sz="1200" kern="1200" dirty="0">
              <a:solidFill>
                <a:schemeClr val="tx1"/>
              </a:solidFill>
              <a:effectLst/>
              <a:latin typeface="Times New Roman" charset="0"/>
              <a:ea typeface="+mn-ea"/>
              <a:cs typeface="+mn-cs"/>
            </a:endParaRPr>
          </a:p>
          <a:p>
            <a:pPr lvl="0"/>
            <a:r>
              <a:rPr lang="en-GB" sz="1200" b="1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Do not over stack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 – Discuss instability/building too close to buildings or danger of overhead wires. WYFRS will extinguish if they regard it to be dangerous</a:t>
            </a:r>
          </a:p>
          <a:p>
            <a:pPr lvl="0"/>
            <a:r>
              <a:rPr lang="en-GB" sz="1200" b="1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Check for animals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– Pets/hedgehogs</a:t>
            </a:r>
          </a:p>
          <a:p>
            <a:pPr lvl="0"/>
            <a:r>
              <a:rPr lang="en-GB" sz="1200" b="1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Never light bonfires with petrol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 - vapour will stick to clothing making a person extremely flammable</a:t>
            </a:r>
          </a:p>
          <a:p>
            <a:pPr lvl="0"/>
            <a:r>
              <a:rPr lang="en-GB" sz="1200" b="1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Do not burn dangerous rubbish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 – Highlight the danger of aerosol cans and poisonous gases prevalent in plastics</a:t>
            </a:r>
          </a:p>
          <a:p>
            <a:pPr lvl="0"/>
            <a:r>
              <a:rPr lang="en-GB" sz="1200" b="1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Wear correct clothing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 – do not wear polyester clothing (such as shiny track suits) as they are highly flammable. </a:t>
            </a: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Times New Roman" charset="0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Discuss actions should clothing catch fire – STOP, DROP and ROLL</a:t>
            </a:r>
            <a:endParaRPr lang="en-GB" sz="1200" kern="1200" dirty="0">
              <a:solidFill>
                <a:schemeClr val="tx1"/>
              </a:solidFill>
              <a:effectLst/>
              <a:latin typeface="Times New Roman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3CA573-85E5-4583-A1BA-254D8EF9CC5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17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Pets</a:t>
            </a:r>
            <a:endParaRPr lang="en-GB" sz="1200" kern="1200" dirty="0">
              <a:solidFill>
                <a:schemeClr val="tx1"/>
              </a:solidFill>
              <a:effectLst/>
              <a:latin typeface="Times New Roman" charset="0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Animals have sensitive hearing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Loud bangs and whistles hurt their ears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Keep all pets inside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Close windows and doors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Draw the curtains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Turn on the TV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3CA573-85E5-4583-A1BA-254D8EF9CC5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Remember, remember </a:t>
            </a:r>
            <a:endParaRPr lang="en-GB" sz="1200" kern="1200" dirty="0">
              <a:solidFill>
                <a:schemeClr val="tx1"/>
              </a:solidFill>
              <a:effectLst/>
              <a:latin typeface="Times New Roman" charset="0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re-cap</a:t>
            </a:r>
            <a:endParaRPr lang="en-GB" sz="1200" kern="1200" dirty="0">
              <a:solidFill>
                <a:schemeClr val="tx1"/>
              </a:solidFill>
              <a:effectLst/>
              <a:latin typeface="Times New Roman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3CA573-85E5-4583-A1BA-254D8EF9CC5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286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Notes: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This presentation can be adapted to suit sessions ranging from 15 minutes to 60 minutes in duration. </a:t>
            </a:r>
            <a:r>
              <a:rPr lang="en-GB" sz="1200" kern="120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As facilitator of the session you are able to control this by duration of discussion and the depth of the information you offer.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3CA573-85E5-4583-A1BA-254D8EF9CC5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27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214CB47-2CD8-42A2-A99D-8786030FE35C}" type="slidenum">
              <a:rPr lang="en-US" sz="1200" smtClean="0">
                <a:latin typeface="Times New Roman" pitchFamily="18" charset="0"/>
              </a:rPr>
              <a:pPr eaLnBrk="1" hangingPunct="1"/>
              <a:t>2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Aims:</a:t>
            </a:r>
            <a:endParaRPr lang="en-GB" sz="1200" kern="1200" dirty="0">
              <a:solidFill>
                <a:schemeClr val="tx1"/>
              </a:solidFill>
              <a:effectLst/>
              <a:latin typeface="Times New Roman" charset="0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Explain that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we will be looking at bonfire and firework safety and how this relates to them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 </a:t>
            </a: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Objectives: </a:t>
            </a:r>
            <a:endParaRPr lang="en-GB" sz="1200" kern="1200" dirty="0">
              <a:solidFill>
                <a:schemeClr val="tx1"/>
              </a:solidFill>
              <a:effectLst/>
              <a:latin typeface="Times New Roman" charset="0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You will be able to recognise how to enjoy sparklers, fireworks and bonfires safely and avoid injury.</a:t>
            </a:r>
          </a:p>
          <a:p>
            <a:pPr eaLnBrk="1" hangingPunct="1"/>
            <a:endParaRPr lang="en-GB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Q: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What date is bonfire night?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 A: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5</a:t>
            </a:r>
            <a:r>
              <a:rPr lang="en-GB" sz="1200" kern="1200" baseline="300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 November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Discuss: Bonfire night doesn’t tend to last for one night now, but the bonfire period lasts for around a month. Ask if any members of the group have attended an organised event or watched a garden firework display.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3CA573-85E5-4583-A1BA-254D8EF9CC5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09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Quiz Questions:</a:t>
            </a:r>
            <a:endParaRPr lang="en-GB" sz="1200" kern="1200" dirty="0">
              <a:solidFill>
                <a:schemeClr val="tx1"/>
              </a:solidFill>
              <a:effectLst/>
              <a:latin typeface="Times New Roman" charset="0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 </a:t>
            </a:r>
          </a:p>
          <a:p>
            <a:r>
              <a:rPr lang="en-GB" sz="1200" i="1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Ask the group to try and remember the 5 points made in the animation on Slide 5</a:t>
            </a:r>
            <a:endParaRPr lang="en-GB" sz="1200" kern="1200" dirty="0">
              <a:solidFill>
                <a:schemeClr val="tx1"/>
              </a:solidFill>
              <a:effectLst/>
              <a:latin typeface="Times New Roman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3CA573-85E5-4583-A1BA-254D8EF9CC5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13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Times New Roman" charset="0"/>
              <a:ea typeface="+mn-ea"/>
              <a:cs typeface="+mn-cs"/>
            </a:endParaRPr>
          </a:p>
          <a:p>
            <a:r>
              <a:rPr lang="en-GB" sz="1200" b="1" i="1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Firework Code animation clip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(Automatic start)</a:t>
            </a:r>
            <a:endParaRPr lang="en-GB" sz="1200" kern="1200" dirty="0">
              <a:solidFill>
                <a:schemeClr val="tx1"/>
              </a:solidFill>
              <a:effectLst/>
              <a:latin typeface="Times New Roman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3CA573-85E5-4583-A1BA-254D8EF9CC5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780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Pets should be kept inside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Grown ups should light fireworks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Stand well back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Wear gloves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Bucket of water available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3CA573-85E5-4583-A1BA-254D8EF9CC5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55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Fireworks and the Law</a:t>
            </a:r>
            <a:endParaRPr lang="en-GB" sz="1200" kern="1200" dirty="0">
              <a:solidFill>
                <a:schemeClr val="tx1"/>
              </a:solidFill>
              <a:effectLst/>
              <a:latin typeface="Times New Roman" charset="0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It is against the law to: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To buy fireworks or sparklers if you are under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18</a:t>
            </a:r>
            <a:endParaRPr lang="en-GB" sz="1200" kern="1200" dirty="0">
              <a:solidFill>
                <a:schemeClr val="tx1"/>
              </a:solidFill>
              <a:effectLst/>
              <a:latin typeface="Times New Roman" charset="0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To possess fireworks in a public place if you are under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 18</a:t>
            </a:r>
            <a:endParaRPr lang="en-GB" sz="1200" kern="1200" dirty="0">
              <a:solidFill>
                <a:schemeClr val="tx1"/>
              </a:solidFill>
              <a:effectLst/>
              <a:latin typeface="Times New Roman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3CA573-85E5-4583-A1BA-254D8EF9CC5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25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Explain each point of the Firework Code  -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ask pupils to a justify each rule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Never give sparklers to a child under 5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Keep fireworks in a closed box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Follow the instructions on each firework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Light them at arm’s length using a taper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Stand well back 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Never go back to a lit firework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Never put fireworks in your pocket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Never throw fireworks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3CA573-85E5-4583-A1BA-254D8EF9CC5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66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Discuss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 the amount of illegal fireworks smuggled into the UK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3CA573-85E5-4583-A1BA-254D8EF9CC5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11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0E228-9660-4350-8E58-2C437F7AB0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18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7D552-4D8D-4C98-ACD8-A75D898237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06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0EFEA-493D-4A39-A34B-A085868D5B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22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B6828-62C2-48A2-811B-1F54B58CFA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431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BE79F-7DF1-4AF8-B2BC-DAC21CCFC1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46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AE664-E05A-4B50-9417-41F42CCB43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15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6D325-4202-4CD7-81F9-10BBD9A53B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34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3CEDA-F66F-4987-B4EC-3F7099954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0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F5AFC-98ED-40FD-8894-A3F4D248F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21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A2558-AEC9-4718-B9A9-4B75B5B4A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7477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194B5-178E-48AE-931F-D8C814F20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51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6893A-69FF-46A6-A444-294C2C939F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305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275C5-0C44-4486-83A2-E1D2909AF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84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349EA-50A5-4EF0-BF8C-A0B636F25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11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0FFCD-EC7B-45B8-AB3A-A36F93FFDD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2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CD14B-61D9-403E-B8B2-9A5D1F182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49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97FCD-FC63-4BA3-9BC4-FC5B3C181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724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14903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014446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084195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1152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284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D37A6-9ED5-4467-B566-C115271AE0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536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967862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6531048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7813859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211638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12107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10172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0000"/>
                </a:solidFill>
                <a:latin typeface="Arial Unicode MS" pitchFamily="34" charset="-128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0000"/>
                </a:solidFill>
                <a:latin typeface="Arial Unicode MS" pitchFamily="34" charset="-128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0000"/>
                </a:solidFill>
                <a:latin typeface="Arial Unicode MS" pitchFamily="34" charset="-128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fld id="{375C5074-F090-47A6-B8E0-6392EA00DE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212309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0000"/>
                </a:solidFill>
                <a:latin typeface="Arial Unicode MS" pitchFamily="34" charset="-128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0000"/>
                </a:solidFill>
                <a:latin typeface="Arial Unicode MS" pitchFamily="34" charset="-128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0000"/>
                </a:solidFill>
                <a:latin typeface="Arial Unicode MS" pitchFamily="34" charset="-128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fld id="{4DFA6321-640A-4DAA-A146-9EA43AA4E73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71925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0000"/>
                </a:solidFill>
                <a:latin typeface="Arial Unicode MS" pitchFamily="34" charset="-128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0000"/>
                </a:solidFill>
                <a:latin typeface="Arial Unicode MS" pitchFamily="34" charset="-128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0000"/>
                </a:solidFill>
                <a:latin typeface="Arial Unicode MS" pitchFamily="34" charset="-128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fld id="{2317A843-A454-4E66-BC6A-7244358121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153983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498C3-6F81-4C82-84D8-892035B8E3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584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4D2A7-97F1-412A-8F28-952E61125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040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D1548-E00C-4329-B7AD-EF4838329B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0770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30713-B696-4978-A3D2-1847548EA5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5156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E2A8C-9B58-4C0B-9F4C-D75829CD24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5555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101B7-FA6D-4126-992D-DFA10EAA0B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7658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9740E-84C9-42D4-B641-5C83F0E1F9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032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2CF85-6DE8-4830-A72D-73666CFA35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3867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49A83-A19D-4FDC-B544-2D9BB70B8C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1312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26E10-6849-418A-9588-CDD3D8945F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8957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3E8D0-67C8-4EF0-AAAD-6291F44D97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300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3A6C8-D6A4-42A7-8E54-BACC4D899E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464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EB944-527F-42E1-B80C-3119F65AC2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043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3D7DF-3222-4B00-90F3-EA5769111C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024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498C3-6F81-4C82-84D8-892035B8E3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458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D1548-E00C-4329-B7AD-EF4838329B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7383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30713-B696-4978-A3D2-1847548EA5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4670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E2A8C-9B58-4C0B-9F4C-D75829CD24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0285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101B7-FA6D-4126-992D-DFA10EAA0B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1677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9740E-84C9-42D4-B641-5C83F0E1F9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5419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2CF85-6DE8-4830-A72D-73666CFA35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3429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49A83-A19D-4FDC-B544-2D9BB70B8C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2528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26E10-6849-418A-9588-CDD3D8945F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06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2E2E4-3998-43F2-9964-FD42E98F06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462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3E8D0-67C8-4EF0-AAAD-6291F44D97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9842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3A6C8-D6A4-42A7-8E54-BACC4D899E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251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3D7DF-3222-4B00-90F3-EA5769111C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2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8E715-625D-41AC-89AA-859BF2F48C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743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064D0-6485-44FE-904B-6A01E6DF85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60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7F3E3-9572-4798-84DA-509BA7389D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28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66741B46-F93A-4827-B7B3-CE06FE116C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281DB60D-E868-4A4B-B58A-43174827C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ChangeArrowheads="1"/>
          </p:cNvSpPr>
          <p:nvPr/>
        </p:nvSpPr>
        <p:spPr bwMode="auto">
          <a:xfrm>
            <a:off x="0" y="0"/>
            <a:ext cx="914400" cy="6858000"/>
          </a:xfrm>
          <a:prstGeom prst="rect">
            <a:avLst/>
          </a:prstGeom>
          <a:solidFill>
            <a:srgbClr val="1D36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endParaRPr lang="en-US">
              <a:solidFill>
                <a:srgbClr val="000000"/>
              </a:solidFill>
              <a:latin typeface="Arial Unicode MS" pitchFamily="34" charset="-128"/>
              <a:cs typeface="Times New Roman" pitchFamily="18" charset="0"/>
            </a:endParaRPr>
          </a:p>
        </p:txBody>
      </p:sp>
      <p:pic>
        <p:nvPicPr>
          <p:cNvPr id="3075" name="Picture 10" descr="wyfrsLANDSCAPELogo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92825"/>
            <a:ext cx="2016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363CE63A-9B72-4850-86AC-4AF91D8E96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53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363CE63A-9B72-4850-86AC-4AF91D8E96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882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8.wav"/><Relationship Id="rId7" Type="http://schemas.openxmlformats.org/officeDocument/2006/relationships/image" Target="../media/image21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0.gif"/><Relationship Id="rId5" Type="http://schemas.openxmlformats.org/officeDocument/2006/relationships/image" Target="../media/image20.png"/><Relationship Id="rId4" Type="http://schemas.openxmlformats.org/officeDocument/2006/relationships/audio" Target="../media/audio9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audio" Target="../media/audio10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10.gif"/><Relationship Id="rId4" Type="http://schemas.openxmlformats.org/officeDocument/2006/relationships/audio" Target="../media/audio8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3.wav"/><Relationship Id="rId7" Type="http://schemas.openxmlformats.org/officeDocument/2006/relationships/image" Target="../media/image33.png"/><Relationship Id="rId12" Type="http://schemas.openxmlformats.org/officeDocument/2006/relationships/image" Target="../media/image3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34.gif"/><Relationship Id="rId5" Type="http://schemas.openxmlformats.org/officeDocument/2006/relationships/audio" Target="../media/audio15.wav"/><Relationship Id="rId10" Type="http://schemas.openxmlformats.org/officeDocument/2006/relationships/image" Target="../media/image9.gif"/><Relationship Id="rId4" Type="http://schemas.openxmlformats.org/officeDocument/2006/relationships/audio" Target="../media/audio14.wav"/><Relationship Id="rId9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0.gif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9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41.gif"/><Relationship Id="rId3" Type="http://schemas.openxmlformats.org/officeDocument/2006/relationships/audio" Target="../media/audio16.wav"/><Relationship Id="rId7" Type="http://schemas.openxmlformats.org/officeDocument/2006/relationships/image" Target="../media/image37.gif"/><Relationship Id="rId12" Type="http://schemas.openxmlformats.org/officeDocument/2006/relationships/image" Target="../media/image6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11" Type="http://schemas.openxmlformats.org/officeDocument/2006/relationships/image" Target="../media/image40.gif"/><Relationship Id="rId5" Type="http://schemas.openxmlformats.org/officeDocument/2006/relationships/image" Target="../media/image9.gif"/><Relationship Id="rId10" Type="http://schemas.openxmlformats.org/officeDocument/2006/relationships/image" Target="../media/image39.gif"/><Relationship Id="rId4" Type="http://schemas.openxmlformats.org/officeDocument/2006/relationships/image" Target="../media/image10.gif"/><Relationship Id="rId9" Type="http://schemas.openxmlformats.org/officeDocument/2006/relationships/image" Target="../media/image5.gif"/><Relationship Id="rId14" Type="http://schemas.openxmlformats.org/officeDocument/2006/relationships/image" Target="../media/image4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1.wav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4752975" y="2814638"/>
            <a:ext cx="4572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A396D"/>
                </a:solidFill>
              </a:rPr>
              <a:t>YEAR 5 FIREWORK &amp; BONFIRE SAFETY</a:t>
            </a:r>
          </a:p>
        </p:txBody>
      </p:sp>
      <p:pic>
        <p:nvPicPr>
          <p:cNvPr id="7171" name="Picture 5" descr="fireman_c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3817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val 10"/>
          <p:cNvSpPr>
            <a:spLocks noChangeArrowheads="1"/>
          </p:cNvSpPr>
          <p:nvPr/>
        </p:nvSpPr>
        <p:spPr bwMode="auto">
          <a:xfrm>
            <a:off x="539750" y="3357563"/>
            <a:ext cx="3024188" cy="28082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0" y="0"/>
            <a:ext cx="9144000" cy="69024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pic>
        <p:nvPicPr>
          <p:cNvPr id="46096" name="Picture 1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524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8" name="Picture 1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524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9" name="Picture 1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6524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0" name="Picture 2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6524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1" name="Picture 2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6524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2" name="Picture 2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6524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3" name="Picture 2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3" y="6524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6" name="Picture 2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13" y="6524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7" name="Picture 2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524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8" name="Picture 2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0" y="6524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9" name="Picture 2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6524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0" name="Picture 3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6524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1" name="Picture 3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6524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2" name="Picture 3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6524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3" name="Picture 3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88" y="6524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4" name="Picture 3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88" y="6524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5" name="Picture 3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6524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6" name="Picture 3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775" y="6524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7" name="Picture 3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988" y="6524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8" name="Picture 3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788" y="6524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21" name="Picture 4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0928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22" name="Picture 4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0928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23" name="Picture 4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60928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24" name="Picture 4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60928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25" name="Picture 4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60928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26" name="Picture 4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60928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27" name="Picture 4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3" y="60928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28" name="Picture 4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13" y="60928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29" name="Picture 4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13" y="60928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30" name="Picture 5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0928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31" name="Picture 5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0" y="60928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32" name="Picture 5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60928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33" name="Picture 5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60928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34" name="Picture 5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60928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35" name="Picture 5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60928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36" name="Picture 5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88" y="60928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37" name="Picture 5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88" y="60928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38" name="Picture 5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60928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39" name="Picture 5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775" y="60928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40" name="Picture 6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988" y="60928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41" name="Picture 6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788" y="60928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42" name="Picture 6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6610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43" name="Picture 6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56610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44" name="Picture 6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6610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45" name="Picture 6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6610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46" name="Picture 6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56610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47" name="Picture 6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56610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48" name="Picture 6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6610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49" name="Picture 6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56610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50" name="Picture 7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56610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51" name="Picture 7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6610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52" name="Picture 7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6610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53" name="Picture 7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56610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54" name="Picture 7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56610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55" name="Picture 7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56610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56" name="Picture 7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56610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57" name="Picture 7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6610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58" name="Picture 7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56610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59" name="Picture 7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56610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60" name="Picture 8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5" y="56610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61" name="Picture 8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56610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62" name="Picture 8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56610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63" name="Picture 8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2292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64" name="Picture 8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52292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65" name="Picture 8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2292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66" name="Picture 8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2292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67" name="Picture 8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52292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68" name="Picture 8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52292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69" name="Picture 8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2292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70" name="Picture 9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52292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71" name="Picture 9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52292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72" name="Picture 9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2292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73" name="Picture 9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2292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74" name="Picture 9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52292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75" name="Picture 9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52292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76" name="Picture 9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52292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77" name="Picture 9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52292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78" name="Picture 9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2292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79" name="Picture 9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52292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0" name="Picture 10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52292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1" name="Picture 10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5" y="52292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2" name="Picture 10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52292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3" name="Picture 10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52292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4" name="Picture 10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13" y="6524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5" name="Picture 10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7974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6" name="Picture 10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47974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7" name="Picture 10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7974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8" name="Picture 10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7974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9" name="Picture 10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47974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90" name="Picture 11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47974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91" name="Picture 11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7974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92" name="Picture 11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7974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93" name="Picture 11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47974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94" name="Picture 11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7974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95" name="Picture 11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7974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96" name="Picture 11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47974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97" name="Picture 11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47974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98" name="Picture 11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7974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99" name="Picture 11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47974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00" name="Picture 12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7974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01" name="Picture 12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7974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02" name="Picture 12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47974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03" name="Picture 12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5" y="47974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04" name="Picture 12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7974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05" name="Picture 12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47974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06" name="Picture 12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365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07" name="Picture 12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4365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08" name="Picture 12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365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09" name="Picture 12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365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10" name="Picture 13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4365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11" name="Picture 13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4365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12" name="Picture 13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365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13" name="Picture 13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365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14" name="Picture 13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4365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15" name="Picture 13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365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16" name="Picture 13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365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17" name="Picture 13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4365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18" name="Picture 13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4365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19" name="Picture 13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365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20" name="Picture 14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4365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21" name="Picture 14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365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22" name="Picture 14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365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23" name="Picture 14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4365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24" name="Picture 14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5" y="4365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25" name="Picture 14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365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26" name="Picture 14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4365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27" name="Picture 14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932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28" name="Picture 14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932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29" name="Picture 14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932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30" name="Picture 15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932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31" name="Picture 15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3932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32" name="Picture 15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3932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33" name="Picture 15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932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34" name="Picture 15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932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35" name="Picture 15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3932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36" name="Picture 15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932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37" name="Picture 15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932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38" name="Picture 15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932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39" name="Picture 15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3932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40" name="Picture 16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932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41" name="Picture 16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3932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42" name="Picture 16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932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43" name="Picture 16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932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44" name="Picture 16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3932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45" name="Picture 16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5" y="3932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46" name="Picture 16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3932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47" name="Picture 16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3932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48" name="Picture 16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5004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49" name="Picture 16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5004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50" name="Picture 17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5004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51" name="Picture 17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5004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52" name="Picture 17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35004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53" name="Picture 17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35004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54" name="Picture 17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5004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55" name="Picture 17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5004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56" name="Picture 17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35004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57" name="Picture 17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5004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58" name="Picture 17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5004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59" name="Picture 17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5004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60" name="Picture 18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35004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61" name="Picture 18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5004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62" name="Picture 18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35004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63" name="Picture 18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5004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64" name="Picture 18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5004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65" name="Picture 18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35004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66" name="Picture 18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5" y="35004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67" name="Picture 18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35004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68" name="Picture 18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35004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69" name="Picture 18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0686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70" name="Picture 19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0686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71" name="Picture 19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0686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72" name="Picture 19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0686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73" name="Picture 19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30686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74" name="Picture 19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30686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75" name="Picture 19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0686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76" name="Picture 19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0686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77" name="Picture 19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30686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78" name="Picture 19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0686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79" name="Picture 19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0686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0" name="Picture 20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0686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1" name="Picture 20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30686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2" name="Picture 20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0686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3" name="Picture 20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30686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4" name="Picture 20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0686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5" name="Picture 20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0686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6" name="Picture 20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30686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7" name="Picture 20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5" y="30686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8" name="Picture 20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30686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9" name="Picture 20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30686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90" name="Picture 21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6368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91" name="Picture 21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6368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92" name="Picture 21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6368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93" name="Picture 21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6368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94" name="Picture 21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26368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95" name="Picture 21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26368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96" name="Picture 21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6368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97" name="Picture 21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6368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98" name="Picture 21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26368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99" name="Picture 21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6368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00" name="Picture 22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6368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01" name="Picture 22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26368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02" name="Picture 22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26368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03" name="Picture 22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6368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04" name="Picture 22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26368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05" name="Picture 22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6368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06" name="Picture 22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6368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07" name="Picture 22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26368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08" name="Picture 22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5" y="26368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09" name="Picture 22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26368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10" name="Picture 23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26368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11" name="Picture 23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2050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12" name="Picture 23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2050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13" name="Picture 23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2050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14" name="Picture 23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2050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15" name="Picture 23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22050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16" name="Picture 23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22050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17" name="Picture 23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2050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18" name="Picture 23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2050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19" name="Picture 23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22050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20" name="Picture 24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2050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21" name="Picture 24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2050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22" name="Picture 24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22050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23" name="Picture 24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22050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24" name="Picture 24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2050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25" name="Picture 24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22050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26" name="Picture 24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2050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27" name="Picture 24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2050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28" name="Picture 24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22050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29" name="Picture 24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5" y="22050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30" name="Picture 25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22050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31" name="Picture 25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22050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32" name="Picture 25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773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33" name="Picture 25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773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34" name="Picture 25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773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35" name="Picture 25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773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36" name="Picture 25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1773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37" name="Picture 25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1773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38" name="Picture 25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773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39" name="Picture 25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773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40" name="Picture 26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1773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41" name="Picture 26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773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42" name="Picture 26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773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43" name="Picture 26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773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44" name="Picture 26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1773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45" name="Picture 26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773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46" name="Picture 26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1773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47" name="Picture 26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773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48" name="Picture 26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773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49" name="Picture 26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1773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50" name="Picture 27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5" y="1773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51" name="Picture 27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773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52" name="Picture 27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1773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53" name="Picture 27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3398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54" name="Picture 27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3398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55" name="Picture 27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3398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56" name="Picture 27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3398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57" name="Picture 27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13398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58" name="Picture 27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13398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59" name="Picture 27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3398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60" name="Picture 28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3398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61" name="Picture 28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13398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62" name="Picture 28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3398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63" name="Picture 28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3398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64" name="Picture 28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3398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65" name="Picture 28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13398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66" name="Picture 28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3398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67" name="Picture 28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13398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68" name="Picture 28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3398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69" name="Picture 28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3398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70" name="Picture 29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13398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71" name="Picture 29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5" y="13398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72" name="Picture 29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3398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73" name="Picture 29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13398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74" name="Picture 29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9080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75" name="Picture 29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9080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76" name="Picture 29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77" name="Picture 29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080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78" name="Picture 29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9080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79" name="Picture 29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9080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0" name="Picture 30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9080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1" name="Picture 30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9080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2" name="Picture 30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9080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3" name="Picture 30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9080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4" name="Picture 30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9080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5" name="Picture 30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9080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6" name="Picture 30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9080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7" name="Picture 30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9080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8" name="Picture 30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9080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9" name="Picture 30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9080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90" name="Picture 31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9080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91" name="Picture 31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9080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92" name="Picture 31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5" y="9080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93" name="Picture 31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9080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94" name="Picture 31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9080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37" name="Picture 35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762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38" name="Picture 35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4762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39" name="Picture 35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762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40" name="Picture 36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762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41" name="Picture 36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4762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42" name="Picture 36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4762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43" name="Picture 36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762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44" name="Picture 36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762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45" name="Picture 36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4762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46" name="Picture 36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762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47" name="Picture 36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762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48" name="Picture 36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4762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49" name="Picture 36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4762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50" name="Picture 37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762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51" name="Picture 37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4762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52" name="Picture 37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762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53" name="Picture 37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762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54" name="Picture 37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4762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55" name="Picture 37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762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56" name="Picture 37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762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57" name="Picture 37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4762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58" name="Picture 37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59" name="Picture 37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444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60" name="Picture 38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44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61" name="Picture 38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44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62" name="Picture 38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444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63" name="Picture 38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444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64" name="Picture 38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44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65" name="Picture 38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44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66" name="Picture 38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444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67" name="Picture 38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44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68" name="Picture 38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44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69" name="Picture 38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444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70" name="Picture 39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444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71" name="Picture 39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44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72" name="Picture 39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444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73" name="Picture 39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44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74" name="Picture 39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44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75" name="Picture 39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444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76" name="Picture 39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5" y="444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77" name="Picture 39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44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78" name="Picture 39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444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24" name="Rectangle 399"/>
          <p:cNvSpPr>
            <a:spLocks noChangeArrowheads="1"/>
          </p:cNvSpPr>
          <p:nvPr/>
        </p:nvSpPr>
        <p:spPr bwMode="auto">
          <a:xfrm>
            <a:off x="0" y="0"/>
            <a:ext cx="9396413" cy="724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EPH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val 2"/>
          <p:cNvSpPr>
            <a:spLocks noChangeArrowheads="1"/>
          </p:cNvSpPr>
          <p:nvPr/>
        </p:nvSpPr>
        <p:spPr bwMode="auto">
          <a:xfrm>
            <a:off x="539750" y="3357563"/>
            <a:ext cx="3024188" cy="28082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2124075" y="333375"/>
            <a:ext cx="65516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n-GB" altLang="en-US" sz="3600" b="1" i="1" dirty="0">
                <a:solidFill>
                  <a:srgbClr val="FFFFFF"/>
                </a:solidFill>
                <a:latin typeface="Arial" charset="0"/>
                <a:cs typeface="Arial" charset="0"/>
              </a:rPr>
              <a:t>                      </a:t>
            </a:r>
            <a:r>
              <a:rPr lang="en-GB" altLang="en-US" sz="3600" b="1" i="1" dirty="0">
                <a:solidFill>
                  <a:srgbClr val="FFFF00"/>
                </a:solidFill>
                <a:latin typeface="Arial" charset="0"/>
                <a:cs typeface="Arial" charset="0"/>
              </a:rPr>
              <a:t>Illegal fireworks</a:t>
            </a:r>
            <a:r>
              <a:rPr lang="en-GB" altLang="en-US" sz="2400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7413" name="Rectangle 347"/>
          <p:cNvSpPr>
            <a:spLocks noChangeArrowheads="1"/>
          </p:cNvSpPr>
          <p:nvPr/>
        </p:nvSpPr>
        <p:spPr bwMode="auto">
          <a:xfrm>
            <a:off x="0" y="0"/>
            <a:ext cx="9396413" cy="724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9500" name="Text Box 348"/>
          <p:cNvSpPr txBox="1">
            <a:spLocks noChangeArrowheads="1"/>
          </p:cNvSpPr>
          <p:nvPr/>
        </p:nvSpPr>
        <p:spPr bwMode="auto">
          <a:xfrm>
            <a:off x="468313" y="1196975"/>
            <a:ext cx="61928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n-GB" altLang="en-US" b="1" i="1">
                <a:solidFill>
                  <a:srgbClr val="FFFFFF"/>
                </a:solidFill>
                <a:latin typeface="Arial" charset="0"/>
                <a:cs typeface="Arial" charset="0"/>
              </a:rPr>
              <a:t>Are dangerous because:-</a:t>
            </a:r>
          </a:p>
        </p:txBody>
      </p:sp>
      <p:sp>
        <p:nvSpPr>
          <p:cNvPr id="17415" name="Line 355"/>
          <p:cNvSpPr>
            <a:spLocks noChangeShapeType="1"/>
          </p:cNvSpPr>
          <p:nvPr/>
        </p:nvSpPr>
        <p:spPr bwMode="auto">
          <a:xfrm flipH="1" flipV="1">
            <a:off x="6659563" y="4076700"/>
            <a:ext cx="144462" cy="2159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endParaRPr lang="en-GB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416" name="Freeform 356"/>
          <p:cNvSpPr>
            <a:spLocks/>
          </p:cNvSpPr>
          <p:nvPr/>
        </p:nvSpPr>
        <p:spPr bwMode="auto">
          <a:xfrm>
            <a:off x="6732588" y="4005263"/>
            <a:ext cx="144462" cy="215900"/>
          </a:xfrm>
          <a:custGeom>
            <a:avLst/>
            <a:gdLst>
              <a:gd name="T0" fmla="*/ 2147483647 w 148"/>
              <a:gd name="T1" fmla="*/ 2147483647 h 138"/>
              <a:gd name="T2" fmla="*/ 0 w 148"/>
              <a:gd name="T3" fmla="*/ 0 h 138"/>
              <a:gd name="T4" fmla="*/ 0 60000 65536"/>
              <a:gd name="T5" fmla="*/ 0 60000 65536"/>
              <a:gd name="T6" fmla="*/ 0 w 148"/>
              <a:gd name="T7" fmla="*/ 0 h 138"/>
              <a:gd name="T8" fmla="*/ 148 w 148"/>
              <a:gd name="T9" fmla="*/ 138 h 13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8" h="138">
                <a:moveTo>
                  <a:pt x="148" y="138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l"/>
            <a:endParaRPr lang="en-GB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417" name="Text Box 377"/>
          <p:cNvSpPr txBox="1">
            <a:spLocks noChangeArrowheads="1"/>
          </p:cNvSpPr>
          <p:nvPr/>
        </p:nvSpPr>
        <p:spPr bwMode="auto">
          <a:xfrm>
            <a:off x="3616325" y="5175250"/>
            <a:ext cx="4484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Cloud 3"/>
          <p:cNvSpPr/>
          <p:nvPr/>
        </p:nvSpPr>
        <p:spPr bwMode="auto">
          <a:xfrm>
            <a:off x="-2557463" y="2924175"/>
            <a:ext cx="2305050" cy="1081088"/>
          </a:xfrm>
          <a:prstGeom prst="cloud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50825" y="1844675"/>
            <a:ext cx="4033838" cy="3551238"/>
            <a:chOff x="395536" y="1916832"/>
            <a:chExt cx="4032448" cy="3550518"/>
          </a:xfrm>
        </p:grpSpPr>
        <p:sp>
          <p:nvSpPr>
            <p:cNvPr id="17422" name="Explosion 1 6"/>
            <p:cNvSpPr>
              <a:spLocks noChangeArrowheads="1"/>
            </p:cNvSpPr>
            <p:nvPr/>
          </p:nvSpPr>
          <p:spPr bwMode="auto">
            <a:xfrm>
              <a:off x="395536" y="1916832"/>
              <a:ext cx="4032448" cy="3550518"/>
            </a:xfrm>
            <a:prstGeom prst="irregularSeal1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24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423" name="Text Box 369"/>
            <p:cNvSpPr txBox="1">
              <a:spLocks noChangeArrowheads="1"/>
            </p:cNvSpPr>
            <p:nvPr/>
          </p:nvSpPr>
          <p:spPr bwMode="auto">
            <a:xfrm rot="-714355">
              <a:off x="668357" y="3007892"/>
              <a:ext cx="3384178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4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They may not be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4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passed </a:t>
              </a:r>
              <a:r>
                <a:rPr lang="en-GB" altLang="en-US" sz="2400" b="1" dirty="0">
                  <a:solidFill>
                    <a:srgbClr val="7030A0"/>
                  </a:solidFill>
                  <a:latin typeface="Arial" charset="0"/>
                  <a:cs typeface="Arial" charset="0"/>
                </a:rPr>
                <a:t>safe</a:t>
              </a:r>
              <a:r>
                <a:rPr lang="en-GB" altLang="en-US" sz="2400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GB" altLang="en-US" sz="24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for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4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use in</a:t>
              </a:r>
              <a:r>
                <a:rPr lang="en-GB" altLang="en-US" sz="2400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GB" altLang="en-US" sz="2400" b="1" dirty="0">
                  <a:solidFill>
                    <a:srgbClr val="7030A0"/>
                  </a:solidFill>
                  <a:latin typeface="Arial" charset="0"/>
                  <a:cs typeface="Arial" charset="0"/>
                </a:rPr>
                <a:t>Britain</a:t>
              </a:r>
              <a:r>
                <a:rPr lang="en-GB" altLang="en-US" sz="2400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297" y="1955800"/>
            <a:ext cx="4829175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297" y="5057775"/>
            <a:ext cx="10001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75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0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val 2"/>
          <p:cNvSpPr>
            <a:spLocks noChangeArrowheads="1"/>
          </p:cNvSpPr>
          <p:nvPr/>
        </p:nvSpPr>
        <p:spPr bwMode="auto">
          <a:xfrm>
            <a:off x="539750" y="3357563"/>
            <a:ext cx="3024188" cy="28082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2124075" y="333375"/>
            <a:ext cx="65516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n-GB" altLang="en-US" sz="3600" b="1" i="1" dirty="0">
                <a:solidFill>
                  <a:srgbClr val="FFFFFF"/>
                </a:solidFill>
                <a:latin typeface="Arial" charset="0"/>
                <a:cs typeface="Arial" charset="0"/>
              </a:rPr>
              <a:t>                      </a:t>
            </a:r>
            <a:r>
              <a:rPr lang="en-GB" altLang="en-US" sz="3600" b="1" i="1" dirty="0">
                <a:solidFill>
                  <a:srgbClr val="FFFF00"/>
                </a:solidFill>
                <a:latin typeface="Arial" charset="0"/>
                <a:cs typeface="Arial" charset="0"/>
              </a:rPr>
              <a:t>Illegal fireworks</a:t>
            </a:r>
            <a:r>
              <a:rPr lang="en-GB" altLang="en-US" sz="2400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8437" name="Rectangle 347"/>
          <p:cNvSpPr>
            <a:spLocks noChangeArrowheads="1"/>
          </p:cNvSpPr>
          <p:nvPr/>
        </p:nvSpPr>
        <p:spPr bwMode="auto">
          <a:xfrm>
            <a:off x="0" y="0"/>
            <a:ext cx="9396413" cy="724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8438" name="Line 355"/>
          <p:cNvSpPr>
            <a:spLocks noChangeShapeType="1"/>
          </p:cNvSpPr>
          <p:nvPr/>
        </p:nvSpPr>
        <p:spPr bwMode="auto">
          <a:xfrm flipH="1" flipV="1">
            <a:off x="6659563" y="4076700"/>
            <a:ext cx="144462" cy="2159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endParaRPr lang="en-GB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439" name="Freeform 356"/>
          <p:cNvSpPr>
            <a:spLocks/>
          </p:cNvSpPr>
          <p:nvPr/>
        </p:nvSpPr>
        <p:spPr bwMode="auto">
          <a:xfrm>
            <a:off x="6732588" y="4005263"/>
            <a:ext cx="144462" cy="215900"/>
          </a:xfrm>
          <a:custGeom>
            <a:avLst/>
            <a:gdLst>
              <a:gd name="T0" fmla="*/ 2147483647 w 148"/>
              <a:gd name="T1" fmla="*/ 2147483647 h 138"/>
              <a:gd name="T2" fmla="*/ 0 w 148"/>
              <a:gd name="T3" fmla="*/ 0 h 138"/>
              <a:gd name="T4" fmla="*/ 0 60000 65536"/>
              <a:gd name="T5" fmla="*/ 0 60000 65536"/>
              <a:gd name="T6" fmla="*/ 0 w 148"/>
              <a:gd name="T7" fmla="*/ 0 h 138"/>
              <a:gd name="T8" fmla="*/ 148 w 148"/>
              <a:gd name="T9" fmla="*/ 138 h 13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8" h="138">
                <a:moveTo>
                  <a:pt x="148" y="138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l"/>
            <a:endParaRPr lang="en-GB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440" name="Text Box 377"/>
          <p:cNvSpPr txBox="1">
            <a:spLocks noChangeArrowheads="1"/>
          </p:cNvSpPr>
          <p:nvPr/>
        </p:nvSpPr>
        <p:spPr bwMode="auto">
          <a:xfrm>
            <a:off x="3616325" y="5175250"/>
            <a:ext cx="4484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844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116" y="1776413"/>
            <a:ext cx="5386388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9388" y="6524625"/>
            <a:ext cx="431800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4" name="Picture 6" descr="fireworks1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60350"/>
            <a:ext cx="3025775" cy="636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4572000" y="5949280"/>
            <a:ext cx="827881" cy="43204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2689" y="-7156176"/>
            <a:ext cx="16039545" cy="1706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4698206" y="1988840"/>
            <a:ext cx="4122266" cy="453578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797" y="2420888"/>
            <a:ext cx="4297659" cy="42976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64496" y="119675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You will not be able to read the instructions </a:t>
            </a:r>
            <a:endParaRPr lang="en-GB" b="1" dirty="0"/>
          </a:p>
        </p:txBody>
      </p:sp>
      <p:sp>
        <p:nvSpPr>
          <p:cNvPr id="17" name="Text Box 379"/>
          <p:cNvSpPr txBox="1">
            <a:spLocks noChangeArrowheads="1"/>
          </p:cNvSpPr>
          <p:nvPr/>
        </p:nvSpPr>
        <p:spPr bwMode="auto">
          <a:xfrm>
            <a:off x="5878286" y="2060848"/>
            <a:ext cx="128600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6000" dirty="0">
                <a:solidFill>
                  <a:schemeClr val="bg1"/>
                </a:solidFill>
                <a:latin typeface="Arial Black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171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m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4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9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17" grpId="0"/>
      <p:bldP spid="1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endParaRPr lang="en-GB" sz="2000">
              <a:solidFill>
                <a:schemeClr val="bg1"/>
              </a:solidFill>
            </a:endParaRP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endParaRPr lang="en-GB" sz="2000">
              <a:solidFill>
                <a:schemeClr val="bg1"/>
              </a:solidFill>
            </a:endParaRP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</a:rPr>
              <a:t>                            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847013" cy="719138"/>
          </a:xfrm>
        </p:spPr>
        <p:txBody>
          <a:bodyPr/>
          <a:lstStyle/>
          <a:p>
            <a:pPr algn="r" eaLnBrk="1" hangingPunct="1"/>
            <a:r>
              <a:rPr lang="en-GB" sz="3600" b="1" i="1" dirty="0">
                <a:solidFill>
                  <a:srgbClr val="FFFF00"/>
                </a:solidFill>
                <a:latin typeface="Arial" charset="0"/>
              </a:rPr>
              <a:t>Firework injury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916113"/>
            <a:ext cx="7772400" cy="424973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>
                <a:solidFill>
                  <a:schemeClr val="bg1"/>
                </a:solidFill>
              </a:rPr>
              <a:t> </a:t>
            </a:r>
            <a:endParaRPr lang="en-GB" sz="4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39750" y="1125538"/>
            <a:ext cx="8135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GB">
              <a:latin typeface="Times New Roman" pitchFamily="18" charset="0"/>
            </a:endParaRPr>
          </a:p>
        </p:txBody>
      </p:sp>
      <p:grpSp>
        <p:nvGrpSpPr>
          <p:cNvPr id="18438" name="Group 10"/>
          <p:cNvGrpSpPr>
            <a:grpSpLocks/>
          </p:cNvGrpSpPr>
          <p:nvPr/>
        </p:nvGrpSpPr>
        <p:grpSpPr bwMode="auto">
          <a:xfrm>
            <a:off x="2627313" y="1484313"/>
            <a:ext cx="3744912" cy="4897437"/>
            <a:chOff x="1655" y="935"/>
            <a:chExt cx="2359" cy="3085"/>
          </a:xfrm>
        </p:grpSpPr>
        <p:sp>
          <p:nvSpPr>
            <p:cNvPr id="18439" name="Rectangle 8"/>
            <p:cNvSpPr>
              <a:spLocks noChangeArrowheads="1"/>
            </p:cNvSpPr>
            <p:nvPr/>
          </p:nvSpPr>
          <p:spPr bwMode="auto">
            <a:xfrm>
              <a:off x="1655" y="935"/>
              <a:ext cx="2359" cy="3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18440" name="Picture 9" descr="x ray han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7" y="1026"/>
              <a:ext cx="2178" cy="2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endParaRPr lang="en-GB" sz="2000">
              <a:solidFill>
                <a:schemeClr val="bg1"/>
              </a:solidFill>
            </a:endParaRP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endParaRPr lang="en-GB" sz="2000">
              <a:solidFill>
                <a:schemeClr val="bg1"/>
              </a:solidFill>
            </a:endParaRP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</a:rPr>
              <a:t>                            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GB" sz="3600" b="1" i="1">
                <a:solidFill>
                  <a:schemeClr val="bg1"/>
                </a:solidFill>
                <a:latin typeface="Arial" charset="0"/>
              </a:rPr>
              <a:t>Injuries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GB" sz="2800">
                <a:solidFill>
                  <a:schemeClr val="bg1"/>
                </a:solidFill>
              </a:rPr>
              <a:t> </a:t>
            </a:r>
            <a:endParaRPr lang="en-GB" sz="4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539750" y="1125538"/>
            <a:ext cx="8135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GB">
              <a:latin typeface="Times New Roman" pitchFamily="18" charset="0"/>
            </a:endParaRPr>
          </a:p>
        </p:txBody>
      </p:sp>
      <p:pic>
        <p:nvPicPr>
          <p:cNvPr id="19462" name="Picture 6" descr="fireworks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7" y="488950"/>
            <a:ext cx="3025775" cy="636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 Box 27"/>
          <p:cNvSpPr txBox="1">
            <a:spLocks noChangeArrowheads="1"/>
          </p:cNvSpPr>
          <p:nvPr/>
        </p:nvSpPr>
        <p:spPr bwMode="auto">
          <a:xfrm>
            <a:off x="1835150" y="3573463"/>
            <a:ext cx="1296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/>
              <a:t>fred</a:t>
            </a:r>
          </a:p>
        </p:txBody>
      </p:sp>
      <p:sp>
        <p:nvSpPr>
          <p:cNvPr id="53276" name="Text Box 28"/>
          <p:cNvSpPr txBox="1">
            <a:spLocks noChangeArrowheads="1"/>
          </p:cNvSpPr>
          <p:nvPr/>
        </p:nvSpPr>
        <p:spPr bwMode="auto">
          <a:xfrm>
            <a:off x="1547813" y="3860800"/>
            <a:ext cx="1655762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/>
              <a:t>Fred</a:t>
            </a:r>
          </a:p>
          <a:p>
            <a:pPr eaLnBrk="1" hangingPunct="1">
              <a:spcBef>
                <a:spcPct val="50000"/>
              </a:spcBef>
            </a:pPr>
            <a:endParaRPr lang="en-GB"/>
          </a:p>
        </p:txBody>
      </p:sp>
      <p:sp>
        <p:nvSpPr>
          <p:cNvPr id="53279" name="Rectangle 31"/>
          <p:cNvSpPr>
            <a:spLocks noChangeArrowheads="1"/>
          </p:cNvSpPr>
          <p:nvPr/>
        </p:nvSpPr>
        <p:spPr bwMode="auto">
          <a:xfrm>
            <a:off x="3492500" y="5229225"/>
            <a:ext cx="5032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963846"/>
            <a:ext cx="3960242" cy="54894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-757163" y="80628"/>
            <a:ext cx="2592313" cy="21602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-36512" y="-99392"/>
            <a:ext cx="4536504" cy="720042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76872"/>
            <a:ext cx="6158587" cy="44429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-612576" y="1125538"/>
            <a:ext cx="792088" cy="228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827584" y="1427292"/>
            <a:ext cx="63373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GB" dirty="0">
                <a:solidFill>
                  <a:schemeClr val="bg1"/>
                </a:solidFill>
              </a:rPr>
              <a:t> Over </a:t>
            </a:r>
            <a:r>
              <a:rPr lang="en-US" b="1" dirty="0">
                <a:solidFill>
                  <a:srgbClr val="FFFF00"/>
                </a:solidFill>
                <a:cs typeface="Arial" charset="0"/>
              </a:rPr>
              <a:t>half</a:t>
            </a:r>
            <a:r>
              <a:rPr lang="en-US" dirty="0">
                <a:solidFill>
                  <a:schemeClr val="bg1"/>
                </a:solidFill>
                <a:cs typeface="Arial" charset="0"/>
              </a:rPr>
              <a:t> will be </a:t>
            </a:r>
            <a:r>
              <a:rPr lang="en-US" b="1" dirty="0">
                <a:solidFill>
                  <a:srgbClr val="FFFF00"/>
                </a:solidFill>
                <a:cs typeface="Arial" charset="0"/>
              </a:rPr>
              <a:t>children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chemeClr val="bg1"/>
                </a:solidFill>
                <a:cs typeface="Arial" charset="0"/>
              </a:rPr>
              <a:t> More than </a:t>
            </a:r>
            <a:r>
              <a:rPr lang="en-US" b="1" dirty="0">
                <a:solidFill>
                  <a:srgbClr val="FFFF00"/>
                </a:solidFill>
                <a:cs typeface="Arial" charset="0"/>
              </a:rPr>
              <a:t>300 eye injuries </a:t>
            </a:r>
            <a:r>
              <a:rPr lang="en-US" dirty="0">
                <a:solidFill>
                  <a:schemeClr val="bg1"/>
                </a:solidFill>
                <a:cs typeface="Arial" charset="0"/>
              </a:rPr>
              <a:t>each year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b="1" dirty="0">
                <a:solidFill>
                  <a:srgbClr val="FFFF00"/>
                </a:solidFill>
                <a:cs typeface="Arial" charset="0"/>
              </a:rPr>
              <a:t>10</a:t>
            </a:r>
            <a:r>
              <a:rPr lang="en-US" dirty="0">
                <a:solidFill>
                  <a:schemeClr val="bg1"/>
                </a:solidFill>
                <a:cs typeface="Arial" charset="0"/>
              </a:rPr>
              <a:t> people will </a:t>
            </a:r>
            <a:r>
              <a:rPr lang="en-US" b="1" dirty="0">
                <a:solidFill>
                  <a:srgbClr val="FFFF00"/>
                </a:solidFill>
                <a:cs typeface="Arial" charset="0"/>
              </a:rPr>
              <a:t>lose their sight </a:t>
            </a:r>
            <a:r>
              <a:rPr lang="en-US" dirty="0">
                <a:solidFill>
                  <a:schemeClr val="bg1"/>
                </a:solidFill>
                <a:cs typeface="Arial" charset="0"/>
              </a:rPr>
              <a:t>each year</a:t>
            </a:r>
          </a:p>
        </p:txBody>
      </p:sp>
      <p:sp>
        <p:nvSpPr>
          <p:cNvPr id="19463" name="Text Box 13"/>
          <p:cNvSpPr txBox="1">
            <a:spLocks noChangeArrowheads="1"/>
          </p:cNvSpPr>
          <p:nvPr/>
        </p:nvSpPr>
        <p:spPr bwMode="auto">
          <a:xfrm>
            <a:off x="899592" y="188640"/>
            <a:ext cx="33829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z="3600" b="1" i="1" dirty="0">
                <a:solidFill>
                  <a:srgbClr val="FFFF00"/>
                </a:solidFill>
              </a:rPr>
              <a:t>Injuries</a:t>
            </a:r>
          </a:p>
        </p:txBody>
      </p:sp>
    </p:spTree>
    <p:extLst>
      <p:ext uri="{BB962C8B-B14F-4D97-AF65-F5344CB8AC3E}">
        <p14:creationId xmlns:p14="http://schemas.microsoft.com/office/powerpoint/2010/main" val="288108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20483" name="Picture 3" descr="11971005281734276440kobo_Monitor_svg_m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196975"/>
            <a:ext cx="6337300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11954329751072775270Machovka_remote_control_svg_m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8945" flipH="1">
            <a:off x="684213" y="5084763"/>
            <a:ext cx="4889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3563938" y="333375"/>
            <a:ext cx="48244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sz="3600" b="1" i="1" dirty="0">
                <a:solidFill>
                  <a:srgbClr val="FFFF00"/>
                </a:solidFill>
              </a:rPr>
              <a:t>Sparklers</a:t>
            </a:r>
          </a:p>
        </p:txBody>
      </p:sp>
      <p:pic>
        <p:nvPicPr>
          <p:cNvPr id="2" name="COI-PSFF016-030_MPEG1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16163" y="1308037"/>
            <a:ext cx="5400600" cy="4418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endParaRPr lang="en-GB" sz="2000">
              <a:solidFill>
                <a:schemeClr val="bg1"/>
              </a:solidFill>
            </a:endParaRP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endParaRPr lang="en-GB" sz="2000">
              <a:solidFill>
                <a:schemeClr val="bg1"/>
              </a:solidFill>
            </a:endParaRP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</a:rPr>
              <a:t>                            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title"/>
          </p:nvPr>
        </p:nvSpPr>
        <p:spPr>
          <a:xfrm>
            <a:off x="6408513" y="260648"/>
            <a:ext cx="4284167" cy="1439441"/>
          </a:xfrm>
        </p:spPr>
        <p:txBody>
          <a:bodyPr/>
          <a:lstStyle/>
          <a:p>
            <a:pPr algn="l" eaLnBrk="1" hangingPunct="1"/>
            <a:r>
              <a:rPr lang="en-GB" b="1" i="1" dirty="0">
                <a:ln w="22225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charset="0"/>
              </a:rPr>
              <a:t>Hot fact</a:t>
            </a:r>
            <a:endParaRPr lang="en-GB" dirty="0">
              <a:ln w="22225">
                <a:noFill/>
              </a:ln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916113"/>
            <a:ext cx="7772400" cy="424973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>
                <a:solidFill>
                  <a:schemeClr val="bg1"/>
                </a:solidFill>
              </a:rPr>
              <a:t> </a:t>
            </a:r>
            <a:endParaRPr lang="en-GB" sz="4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539750" y="1125538"/>
            <a:ext cx="8135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GB">
              <a:latin typeface="Times New Roman" pitchFamily="18" charset="0"/>
            </a:endParaRPr>
          </a:p>
        </p:txBody>
      </p:sp>
      <p:pic>
        <p:nvPicPr>
          <p:cNvPr id="21510" name="Picture 6" descr="fireworks1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315416"/>
            <a:ext cx="3312492" cy="636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9"/>
          <p:cNvSpPr txBox="1">
            <a:spLocks noChangeArrowheads="1"/>
          </p:cNvSpPr>
          <p:nvPr/>
        </p:nvSpPr>
        <p:spPr bwMode="auto">
          <a:xfrm>
            <a:off x="395288" y="2420938"/>
            <a:ext cx="8497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/>
          </a:p>
        </p:txBody>
      </p:sp>
      <p:sp>
        <p:nvSpPr>
          <p:cNvPr id="59402" name="Rectangle 10"/>
          <p:cNvSpPr>
            <a:spLocks noChangeArrowheads="1"/>
          </p:cNvSpPr>
          <p:nvPr/>
        </p:nvSpPr>
        <p:spPr bwMode="auto">
          <a:xfrm>
            <a:off x="323850" y="2287588"/>
            <a:ext cx="8569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buFontTx/>
              <a:buChar char="•"/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-395411" y="1773238"/>
            <a:ext cx="4751387" cy="117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800"/>
              </a:spcBef>
            </a:pPr>
            <a:r>
              <a:rPr lang="en-GB" sz="3200" b="1" i="1" dirty="0">
                <a:solidFill>
                  <a:schemeClr val="bg1"/>
                </a:solidFill>
              </a:rPr>
              <a:t>Sparklers burn</a:t>
            </a:r>
          </a:p>
          <a:p>
            <a:pPr eaLnBrk="1" hangingPunct="1">
              <a:spcBef>
                <a:spcPts val="800"/>
              </a:spcBef>
            </a:pPr>
            <a:r>
              <a:rPr lang="en-GB" sz="3200" b="1" i="1" dirty="0">
                <a:solidFill>
                  <a:schemeClr val="bg1"/>
                </a:solidFill>
              </a:rPr>
              <a:t>at </a:t>
            </a:r>
            <a:r>
              <a:rPr lang="en-GB" sz="3200" b="1" i="1" dirty="0">
                <a:solidFill>
                  <a:srgbClr val="FFFF00"/>
                </a:solidFill>
              </a:rPr>
              <a:t>2000</a:t>
            </a:r>
            <a:r>
              <a:rPr lang="en-US" sz="3200" b="1" i="1" dirty="0">
                <a:solidFill>
                  <a:srgbClr val="FFFF00"/>
                </a:solidFill>
              </a:rPr>
              <a:t>°</a:t>
            </a:r>
          </a:p>
        </p:txBody>
      </p:sp>
      <p:sp>
        <p:nvSpPr>
          <p:cNvPr id="21516" name="Rectangle 20"/>
          <p:cNvSpPr>
            <a:spLocks noChangeArrowheads="1"/>
          </p:cNvSpPr>
          <p:nvPr/>
        </p:nvSpPr>
        <p:spPr bwMode="auto">
          <a:xfrm>
            <a:off x="9972675" y="7750175"/>
            <a:ext cx="13319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9413" name="Text Box 21"/>
          <p:cNvSpPr txBox="1">
            <a:spLocks noChangeArrowheads="1"/>
          </p:cNvSpPr>
          <p:nvPr/>
        </p:nvSpPr>
        <p:spPr bwMode="auto">
          <a:xfrm>
            <a:off x="8388424" y="6287595"/>
            <a:ext cx="7920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dirty="0"/>
              <a:t>ow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4275856"/>
            <a:ext cx="4032448" cy="30243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536" y="3908649"/>
            <a:ext cx="4104456" cy="29493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92480" y="5559623"/>
            <a:ext cx="2952328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harp</a:t>
            </a:r>
          </a:p>
        </p:txBody>
      </p:sp>
      <p:grpSp>
        <p:nvGrpSpPr>
          <p:cNvPr id="10" name="Group 9"/>
          <p:cNvGrpSpPr/>
          <p:nvPr/>
        </p:nvGrpSpPr>
        <p:grpSpPr>
          <a:xfrm rot="502824">
            <a:off x="3937343" y="2061857"/>
            <a:ext cx="5185344" cy="3528392"/>
            <a:chOff x="4211192" y="1700808"/>
            <a:chExt cx="5185344" cy="3528392"/>
          </a:xfrm>
        </p:grpSpPr>
        <p:sp>
          <p:nvSpPr>
            <p:cNvPr id="9" name="Explosion 1 8"/>
            <p:cNvSpPr/>
            <p:nvPr/>
          </p:nvSpPr>
          <p:spPr bwMode="auto">
            <a:xfrm>
              <a:off x="4211192" y="1700808"/>
              <a:ext cx="5185344" cy="3528392"/>
            </a:xfrm>
            <a:prstGeom prst="irregularSeal1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16784" y="2918554"/>
              <a:ext cx="395967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i="1" dirty="0"/>
                <a:t>that’s </a:t>
              </a:r>
              <a:r>
                <a:rPr lang="en-US" sz="3000" b="1" i="1" dirty="0">
                  <a:solidFill>
                    <a:srgbClr val="7030A0"/>
                  </a:solidFill>
                </a:rPr>
                <a:t>5 times </a:t>
              </a:r>
              <a:r>
                <a:rPr lang="en-US" sz="3000" i="1" dirty="0"/>
                <a:t>hotter</a:t>
              </a:r>
            </a:p>
            <a:p>
              <a:r>
                <a:rPr lang="en-US" sz="3000" i="1" dirty="0"/>
                <a:t>than </a:t>
              </a:r>
              <a:r>
                <a:rPr lang="en-US" sz="3000" b="1" i="1" dirty="0">
                  <a:solidFill>
                    <a:srgbClr val="7030A0"/>
                  </a:solidFill>
                </a:rPr>
                <a:t>cooking oil!</a:t>
              </a:r>
              <a:endParaRPr lang="en-GB" sz="3000" b="1" i="1" dirty="0">
                <a:solidFill>
                  <a:srgbClr val="7030A0"/>
                </a:solidFill>
              </a:endParaRPr>
            </a:p>
            <a:p>
              <a:endParaRPr lang="en-GB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977837"/>
            <a:ext cx="1376911" cy="14034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8042" y="5121853"/>
            <a:ext cx="1663998" cy="140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4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r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4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59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3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8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6.94444E-6 -2.54335E-6 C 0.00313 0.03422 0.00921 0.06751 0.01424 0.10127 C 0.01529 0.12046 0.01702 0.13225 0.0191 0.15006 C 0.01841 0.17179 0.01581 0.19353 0.01581 0.21549 C 0.01581 0.23607 0.01963 0.25873 0.02223 0.27884 C 0.02136 0.31815 0.02258 0.35353 0.01581 0.39098 C 0.0132 0.4259 0.00973 0.46197 0.0047 0.49665 C 0.00174 0.55121 -0.00381 0.60786 0.00626 0.6615 C 0.00539 0.70636 0.00678 0.76185 6.94444E-6 0.80717 C -0.00051 0.82844 -0.00155 0.84971 -0.00155 0.87075 C -0.00155 0.87491 -0.00173 0.87977 6.94444E-6 0.88347 C 0.00088 0.88532 0.0007 0.87908 0.00157 0.87723 C 0.00279 0.87445 0.00487 0.87306 0.00626 0.87075 C 0.01042 0.86405 0.02067 0.85364 0.02067 0.85364 C 0.02692 0.84093 0.01997 0.85225 0.02848 0.84555 C 0.03716 0.83861 0.0257 0.84324 0.03647 0.83699 C 0.04966 0.82936 0.06407 0.82659 0.07779 0.82197 C 0.09254 0.82289 0.10747 0.82243 0.12223 0.82428 C 0.12553 0.82474 0.12848 0.82844 0.13178 0.82844 C 0.13872 0.82936 0.14549 0.83006 0.15244 0.83075 C 0.16824 0.83607 0.18421 0.84093 0.20001 0.84555 C 0.20279 0.84601 0.21129 0.84832 0.21424 0.84971 C 0.23924 0.86173 0.26268 0.88301 0.2889 0.88971 C 0.30053 0.90012 0.28473 0.88671 0.30157 0.89827 C 0.30626 0.9015 0.31199 0.90867 0.31581 0.91283 C 0.32275 0.92046 0.32553 0.92994 0.3349 0.9341 C 0.34272 0.95006 0.33213 0.93087 0.34445 0.94451 C 0.34792 0.94844 0.34931 0.95491 0.35244 0.95954 C 0.35643 0.96555 0.36164 0.97017 0.36511 0.97642 C 0.3691 0.98405 0.37171 0.99283 0.37622 0.99977 C 0.37796 1.00254 0.38056 1.0037 0.38247 1.00624 C 0.38386 1.00809 0.38473 1.01041 0.38577 1.01249 C 0.3882 1.0222 0.39376 1.03168 0.39845 1.04 C 0.40122 1.05156 0.40452 1.0578 0.40956 1.06751 C 0.41164 1.07584 0.41251 1.08393 0.41424 1.09249 C 0.41633 1.10289 0.4198 1.11237 0.42223 1.12231 C 0.4231 1.14798 0.42466 1.1711 0.42692 1.1963 C 0.42883 1.42543 0.41772 1.32069 0.43178 1.39723 C 0.4323 1.43006 0.42813 1.46913 0.43647 1.50289 C 0.43907 1.52786 0.44445 1.55353 0.44445 1.57896 L 0.44289 1.59168 " pathEditMode="relative" ptsTypes="fffffffffffffffffffffffffffffffffffffffAA">
                                      <p:cBhvr>
                                        <p:cTn id="3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3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/>
      <p:bldP spid="59395" grpId="1"/>
      <p:bldP spid="59405" grpId="0"/>
      <p:bldP spid="59413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</a:rPr>
              <a:t>                                       </a:t>
            </a: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endParaRPr lang="en-GB" sz="2000">
              <a:solidFill>
                <a:schemeClr val="bg1"/>
              </a:solidFill>
            </a:endParaRPr>
          </a:p>
          <a:p>
            <a:pPr marL="1371600" lvl="2" indent="-457200">
              <a:lnSpc>
                <a:spcPct val="150000"/>
              </a:lnSpc>
            </a:pPr>
            <a:r>
              <a:rPr lang="en-GB" sz="2000">
                <a:solidFill>
                  <a:schemeClr val="bg1"/>
                </a:solidFill>
              </a:rPr>
              <a:t>                                        </a:t>
            </a: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</a:rPr>
              <a:t>                                                       </a:t>
            </a:r>
            <a:endParaRPr lang="en-GB">
              <a:solidFill>
                <a:schemeClr val="bg1"/>
              </a:solidFill>
            </a:endParaRPr>
          </a:p>
        </p:txBody>
      </p:sp>
      <p:pic>
        <p:nvPicPr>
          <p:cNvPr id="22531" name="Picture 7" descr="bonfire-night-sarsfield-t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0"/>
            <a:ext cx="57023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755650" y="2349500"/>
            <a:ext cx="28082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z="4000" b="1" i="1" dirty="0">
                <a:solidFill>
                  <a:srgbClr val="FFFF00"/>
                </a:solidFill>
              </a:rPr>
              <a:t>Bonfires</a:t>
            </a:r>
          </a:p>
        </p:txBody>
      </p:sp>
      <p:pic>
        <p:nvPicPr>
          <p:cNvPr id="22533" name="Picture 16" descr="Fireworks-09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549275"/>
            <a:ext cx="7143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0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</a:rPr>
              <a:t>                                       </a:t>
            </a: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endParaRPr lang="en-GB" sz="2000">
              <a:solidFill>
                <a:schemeClr val="bg1"/>
              </a:solidFill>
            </a:endParaRPr>
          </a:p>
          <a:p>
            <a:pPr marL="1371600" lvl="2" indent="-457200">
              <a:lnSpc>
                <a:spcPct val="150000"/>
              </a:lnSpc>
            </a:pPr>
            <a:r>
              <a:rPr lang="en-GB" sz="2000">
                <a:solidFill>
                  <a:schemeClr val="bg1"/>
                </a:solidFill>
              </a:rPr>
              <a:t>                                        </a:t>
            </a: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</a:rPr>
              <a:t>                                                      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5219700" y="333375"/>
            <a:ext cx="35290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sz="4000" b="1" i="1" dirty="0">
                <a:solidFill>
                  <a:srgbClr val="FFFF00"/>
                </a:solidFill>
              </a:rPr>
              <a:t>Bonfire code</a:t>
            </a:r>
          </a:p>
        </p:txBody>
      </p:sp>
      <p:pic>
        <p:nvPicPr>
          <p:cNvPr id="23556" name="Picture 5" descr="Fireworks-09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404813"/>
            <a:ext cx="7143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3" descr="bonfire-night-sarsfield-tc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681288"/>
            <a:ext cx="3387726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3635375" y="1341438"/>
            <a:ext cx="4968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/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3110465" y="1142455"/>
            <a:ext cx="5329238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Char char="•"/>
            </a:pPr>
            <a:r>
              <a:rPr lang="en-GB" dirty="0">
                <a:solidFill>
                  <a:schemeClr val="bg1"/>
                </a:solidFill>
              </a:rPr>
              <a:t> Do not build too high</a:t>
            </a:r>
          </a:p>
          <a:p>
            <a:pPr algn="r" eaLnBrk="1" hangingPunct="1">
              <a:spcBef>
                <a:spcPct val="50000"/>
              </a:spcBef>
              <a:buFontTx/>
              <a:buChar char="•"/>
            </a:pPr>
            <a:r>
              <a:rPr lang="en-GB" dirty="0">
                <a:solidFill>
                  <a:schemeClr val="bg1"/>
                </a:solidFill>
              </a:rPr>
              <a:t>Check for animals </a:t>
            </a:r>
          </a:p>
          <a:p>
            <a:pPr algn="r" eaLnBrk="1" hangingPunct="1">
              <a:spcBef>
                <a:spcPct val="50000"/>
              </a:spcBef>
              <a:buFontTx/>
              <a:buChar char="•"/>
            </a:pPr>
            <a:r>
              <a:rPr lang="en-GB" dirty="0">
                <a:solidFill>
                  <a:schemeClr val="bg1"/>
                </a:solidFill>
              </a:rPr>
              <a:t> Never light with petrol</a:t>
            </a:r>
          </a:p>
          <a:p>
            <a:pPr algn="r" eaLnBrk="1" hangingPunct="1">
              <a:spcBef>
                <a:spcPct val="50000"/>
              </a:spcBef>
              <a:buFontTx/>
              <a:buChar char="•"/>
            </a:pPr>
            <a:r>
              <a:rPr lang="en-GB" dirty="0">
                <a:solidFill>
                  <a:schemeClr val="bg1"/>
                </a:solidFill>
              </a:rPr>
              <a:t> Do not burn dangerous rubbish</a:t>
            </a:r>
          </a:p>
          <a:p>
            <a:pPr algn="r" eaLnBrk="1" hangingPunct="1">
              <a:spcBef>
                <a:spcPct val="50000"/>
              </a:spcBef>
              <a:buFontTx/>
              <a:buChar char="•"/>
            </a:pPr>
            <a:r>
              <a:rPr lang="en-GB" dirty="0">
                <a:solidFill>
                  <a:schemeClr val="bg1"/>
                </a:solidFill>
              </a:rPr>
              <a:t> Wear correct clothing, </a:t>
            </a:r>
          </a:p>
          <a:p>
            <a:pPr algn="r" eaLnBrk="1" hangingPunct="1">
              <a:spcBef>
                <a:spcPct val="50000"/>
              </a:spcBef>
              <a:buFontTx/>
              <a:buChar char="•"/>
            </a:pPr>
            <a:r>
              <a:rPr lang="en-GB" dirty="0">
                <a:solidFill>
                  <a:schemeClr val="bg1"/>
                </a:solidFill>
              </a:rPr>
              <a:t> If clothing catches fire….</a:t>
            </a:r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6228184" y="4481514"/>
            <a:ext cx="1943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sz="3200" dirty="0">
                <a:solidFill>
                  <a:srgbClr val="FF3300"/>
                </a:solidFill>
                <a:latin typeface="Arial Black" pitchFamily="34" charset="0"/>
              </a:rPr>
              <a:t>STOP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5364088" y="5090320"/>
            <a:ext cx="1943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sz="3200" dirty="0">
                <a:solidFill>
                  <a:srgbClr val="FF3300"/>
                </a:solidFill>
                <a:latin typeface="Arial Black" pitchFamily="34" charset="0"/>
              </a:rPr>
              <a:t>DROP</a:t>
            </a:r>
          </a:p>
        </p:txBody>
      </p: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4572000" y="5701508"/>
            <a:ext cx="2590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sz="3200" dirty="0">
                <a:solidFill>
                  <a:srgbClr val="FF3300"/>
                </a:solidFill>
                <a:latin typeface="Arial Black" pitchFamily="34" charset="0"/>
              </a:rPr>
              <a:t>AND ROLL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3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34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34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634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634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634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634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34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634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634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34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634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634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34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634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634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634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634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634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63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63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Effect - Car Rev and Sk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f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3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olpock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8" grpId="0"/>
      <p:bldP spid="6349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endParaRPr lang="en-GB" sz="2000">
              <a:solidFill>
                <a:schemeClr val="bg1"/>
              </a:solidFill>
            </a:endParaRP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endParaRPr lang="en-GB" sz="2000">
              <a:solidFill>
                <a:schemeClr val="bg1"/>
              </a:solidFill>
            </a:endParaRP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</a:rPr>
              <a:t>                            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2457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916113"/>
            <a:ext cx="7772400" cy="424973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>
                <a:solidFill>
                  <a:schemeClr val="bg1"/>
                </a:solidFill>
              </a:rPr>
              <a:t> </a:t>
            </a:r>
            <a:endParaRPr lang="en-GB" sz="4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539750" y="1125538"/>
            <a:ext cx="8135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GB">
              <a:latin typeface="Times New Roman" pitchFamily="18" charset="0"/>
            </a:endParaRPr>
          </a:p>
        </p:txBody>
      </p:sp>
      <p:pic>
        <p:nvPicPr>
          <p:cNvPr id="24581" name="Picture 6" descr="fireworks1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0"/>
            <a:ext cx="3025775" cy="636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Picture 9" descr="Cat_Walking_svg_thum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627" y="-1395536"/>
            <a:ext cx="136683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2627313" y="2825750"/>
            <a:ext cx="568960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</a:rPr>
              <a:t>Animals have sensitive hearing</a:t>
            </a:r>
          </a:p>
          <a:p>
            <a:pPr algn="r" eaLnBrk="1" hangingPunct="1"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</a:rPr>
              <a:t>Loud bangs and whistles hurt their ears</a:t>
            </a:r>
          </a:p>
          <a:p>
            <a:pPr algn="r" eaLnBrk="1" hangingPunct="1"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</a:rPr>
              <a:t>Keep all pets inside</a:t>
            </a:r>
          </a:p>
          <a:p>
            <a:pPr algn="r" eaLnBrk="1" hangingPunct="1"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</a:rPr>
              <a:t>Close windows and doors</a:t>
            </a:r>
          </a:p>
          <a:p>
            <a:pPr algn="r" eaLnBrk="1" hangingPunct="1"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</a:rPr>
              <a:t>Draw the curtains</a:t>
            </a:r>
          </a:p>
          <a:p>
            <a:pPr algn="r" eaLnBrk="1" hangingPunct="1"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</a:rPr>
              <a:t>Turn on TV</a:t>
            </a:r>
          </a:p>
        </p:txBody>
      </p:sp>
      <p:sp>
        <p:nvSpPr>
          <p:cNvPr id="64524" name="Text Box 12"/>
          <p:cNvSpPr txBox="1">
            <a:spLocks noChangeArrowheads="1"/>
          </p:cNvSpPr>
          <p:nvPr/>
        </p:nvSpPr>
        <p:spPr bwMode="auto">
          <a:xfrm>
            <a:off x="539750" y="476250"/>
            <a:ext cx="35274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z="3200" b="1" i="1">
                <a:solidFill>
                  <a:schemeClr val="bg1"/>
                </a:solidFill>
              </a:rPr>
              <a:t>And finally…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484313"/>
            <a:ext cx="7847013" cy="720725"/>
          </a:xfrm>
        </p:spPr>
        <p:txBody>
          <a:bodyPr/>
          <a:lstStyle/>
          <a:p>
            <a:pPr eaLnBrk="1" hangingPunct="1"/>
            <a:r>
              <a:rPr lang="en-GB" sz="3600" b="1" i="1" dirty="0">
                <a:solidFill>
                  <a:schemeClr val="bg1"/>
                </a:solidFill>
                <a:latin typeface="Arial" charset="0"/>
              </a:rPr>
              <a:t>                                                </a:t>
            </a:r>
            <a:r>
              <a:rPr lang="en-GB" sz="3600" b="1" i="1" dirty="0">
                <a:solidFill>
                  <a:srgbClr val="FFFF00"/>
                </a:solidFill>
                <a:latin typeface="Arial" charset="0"/>
              </a:rPr>
              <a:t>Pets 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68313" y="4652963"/>
            <a:ext cx="2232025" cy="1957387"/>
            <a:chOff x="295" y="2931"/>
            <a:chExt cx="1406" cy="1233"/>
          </a:xfrm>
        </p:grpSpPr>
        <p:pic>
          <p:nvPicPr>
            <p:cNvPr id="24590" name="Picture 13" descr="11971005281734276440kobo_Monitor_svg_me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2931"/>
              <a:ext cx="1406" cy="1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1" name="Picture 15" descr="fireworks22[1]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2976"/>
              <a:ext cx="1315" cy="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88" name="Picture 16" descr="FIREWORKS_5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7244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30" name="Picture 18" descr="ram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75" y="4724400"/>
            <a:ext cx="18097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5458" y="1582738"/>
            <a:ext cx="2305050" cy="133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gbar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5.78035E-8 L 1.33142 0.04601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62" y="2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64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64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h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15607E-7 L -1.28368 -0.1993 " pathEditMode="relative" ptsTypes="AA">
                                      <p:cBhvr>
                                        <p:cTn id="22" dur="50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h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64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64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64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64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64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64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tscre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8.67052E-7 L -0.00035 1.3900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6950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64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64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1620838" y="1844675"/>
            <a:ext cx="7100887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/>
            <a:endParaRPr lang="en-US" sz="3600" b="1">
              <a:solidFill>
                <a:srgbClr val="0A396D"/>
              </a:solidFill>
            </a:endParaRPr>
          </a:p>
          <a:p>
            <a:pPr algn="l"/>
            <a:r>
              <a:rPr lang="en-GB" sz="3600" b="1" i="1">
                <a:solidFill>
                  <a:srgbClr val="0A396D"/>
                </a:solidFill>
              </a:rPr>
              <a:t>Today…</a:t>
            </a:r>
            <a:r>
              <a:rPr lang="en-GB" b="1" i="1">
                <a:solidFill>
                  <a:srgbClr val="0A396D"/>
                </a:solidFill>
              </a:rPr>
              <a:t> </a:t>
            </a:r>
          </a:p>
          <a:p>
            <a:pPr algn="l"/>
            <a:r>
              <a:rPr lang="en-GB" sz="2000" i="1">
                <a:solidFill>
                  <a:schemeClr val="bg2"/>
                </a:solidFill>
              </a:rPr>
              <a:t>We will examine Firework and Bonfire safety and how it relates to you.</a:t>
            </a:r>
            <a:endParaRPr lang="en-US" sz="2000" b="1">
              <a:solidFill>
                <a:schemeClr val="bg2"/>
              </a:solidFill>
            </a:endParaRPr>
          </a:p>
          <a:p>
            <a:pPr algn="l"/>
            <a:endParaRPr lang="en-US" sz="2000" b="1">
              <a:solidFill>
                <a:schemeClr val="bg2"/>
              </a:solidFill>
            </a:endParaRPr>
          </a:p>
          <a:p>
            <a:pPr algn="l"/>
            <a:endParaRPr lang="en-US" sz="2000" b="1">
              <a:solidFill>
                <a:srgbClr val="0A396D"/>
              </a:solidFill>
            </a:endParaRPr>
          </a:p>
        </p:txBody>
      </p:sp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1547813" y="3860800"/>
            <a:ext cx="6481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GB" sz="2000" i="1">
                <a:solidFill>
                  <a:schemeClr val="bg2"/>
                </a:solidFill>
              </a:rPr>
              <a:t>You will be able to recognise how to enjoy sparklers, fireworks and bonfires safely and avoid injury.</a:t>
            </a:r>
            <a:endParaRPr lang="en-US" i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1547813" y="3284538"/>
            <a:ext cx="7416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A396D"/>
                </a:solidFill>
              </a:rPr>
              <a:t>…so during the bonfire period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25603" name="Picture 5" descr="fireworks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33375"/>
            <a:ext cx="302577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9" descr="FIREWORKS_5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1677987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10" descr="fireworks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708275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1" descr="fireworks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989138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12" descr="FIREWORKS_1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989138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3" descr="FIREWORKS_2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2738"/>
            <a:ext cx="7429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4" descr="FIREWORKS_5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5084763"/>
            <a:ext cx="1246187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5" descr="fireworks10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997200"/>
            <a:ext cx="12668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1" name="Rectangle 16"/>
          <p:cNvSpPr>
            <a:spLocks noChangeArrowheads="1"/>
          </p:cNvSpPr>
          <p:nvPr/>
        </p:nvSpPr>
        <p:spPr bwMode="auto">
          <a:xfrm>
            <a:off x="1979613" y="620713"/>
            <a:ext cx="10795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6577" name="Text Box 17"/>
          <p:cNvSpPr txBox="1">
            <a:spLocks noChangeArrowheads="1"/>
          </p:cNvSpPr>
          <p:nvPr/>
        </p:nvSpPr>
        <p:spPr bwMode="auto">
          <a:xfrm>
            <a:off x="1979613" y="115888"/>
            <a:ext cx="57610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dirty="0"/>
              <a:t>                                            </a:t>
            </a:r>
            <a:r>
              <a:rPr lang="en-GB" sz="3200" b="1" i="1" dirty="0">
                <a:solidFill>
                  <a:srgbClr val="FFFF00"/>
                </a:solidFill>
              </a:rPr>
              <a:t>REMEMBER, REMEMBER…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68313" y="1533525"/>
            <a:ext cx="4662487" cy="2543175"/>
            <a:chOff x="295" y="966"/>
            <a:chExt cx="2937" cy="1602"/>
          </a:xfrm>
        </p:grpSpPr>
        <p:sp>
          <p:nvSpPr>
            <p:cNvPr id="25617" name="Rectangle 18"/>
            <p:cNvSpPr>
              <a:spLocks noChangeArrowheads="1"/>
            </p:cNvSpPr>
            <p:nvPr/>
          </p:nvSpPr>
          <p:spPr bwMode="auto">
            <a:xfrm>
              <a:off x="420" y="966"/>
              <a:ext cx="128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b="1" i="1" dirty="0">
                  <a:solidFill>
                    <a:srgbClr val="FF3300"/>
                  </a:solidFill>
                </a:rPr>
                <a:t>Bonfire code</a:t>
              </a:r>
            </a:p>
          </p:txBody>
        </p:sp>
        <p:sp>
          <p:nvSpPr>
            <p:cNvPr id="25618" name="Rectangle 19"/>
            <p:cNvSpPr>
              <a:spLocks noChangeArrowheads="1"/>
            </p:cNvSpPr>
            <p:nvPr/>
          </p:nvSpPr>
          <p:spPr bwMode="auto">
            <a:xfrm>
              <a:off x="295" y="1360"/>
              <a:ext cx="2937" cy="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buFontTx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 Do not over-stack</a:t>
              </a:r>
            </a:p>
            <a:p>
              <a:pPr algn="l">
                <a:buFontTx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 Check for animals </a:t>
              </a:r>
            </a:p>
            <a:p>
              <a:pPr algn="l">
                <a:buFontTx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 Never light with petrol</a:t>
              </a:r>
            </a:p>
            <a:p>
              <a:pPr algn="l">
                <a:buFontTx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 Do not burn dangerous rubbish</a:t>
              </a:r>
            </a:p>
            <a:p>
              <a:pPr algn="l">
                <a:buFontTx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 Wear correct clothing</a:t>
              </a:r>
            </a:p>
          </p:txBody>
        </p:sp>
      </p:grpSp>
      <p:sp>
        <p:nvSpPr>
          <p:cNvPr id="66580" name="Text Box 20"/>
          <p:cNvSpPr txBox="1">
            <a:spLocks noChangeArrowheads="1"/>
          </p:cNvSpPr>
          <p:nvPr/>
        </p:nvSpPr>
        <p:spPr bwMode="auto">
          <a:xfrm>
            <a:off x="1763713" y="4484688"/>
            <a:ext cx="5113337" cy="301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b="1" i="1" dirty="0">
                <a:solidFill>
                  <a:srgbClr val="FF3300"/>
                </a:solidFill>
              </a:rPr>
              <a:t>Sparkler code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GB" dirty="0">
                <a:solidFill>
                  <a:schemeClr val="bg1"/>
                </a:solidFill>
              </a:rPr>
              <a:t>Always wear gloves</a:t>
            </a:r>
          </a:p>
          <a:p>
            <a:pPr algn="l" eaLnBrk="1" hangingPunct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dirty="0">
                <a:solidFill>
                  <a:schemeClr val="bg1"/>
                </a:solidFill>
              </a:rPr>
              <a:t>Hold at arms length</a:t>
            </a:r>
          </a:p>
          <a:p>
            <a:pPr algn="l" eaLnBrk="1" hangingPunct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dirty="0">
                <a:solidFill>
                  <a:schemeClr val="bg1"/>
                </a:solidFill>
              </a:rPr>
              <a:t>Put in water or sand when finished</a:t>
            </a:r>
          </a:p>
          <a:p>
            <a:pPr algn="l" eaLnBrk="1" hangingPunct="1">
              <a:lnSpc>
                <a:spcPct val="80000"/>
              </a:lnSpc>
              <a:spcBef>
                <a:spcPct val="50000"/>
              </a:spcBef>
            </a:pPr>
            <a:endParaRPr lang="en-GB" dirty="0">
              <a:solidFill>
                <a:schemeClr val="bg1"/>
              </a:solidFill>
            </a:endParaRPr>
          </a:p>
          <a:p>
            <a:pPr algn="l" eaLnBrk="1" hangingPunct="1">
              <a:spcBef>
                <a:spcPct val="50000"/>
              </a:spcBef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5615" name="Text Box 22"/>
          <p:cNvSpPr txBox="1">
            <a:spLocks noChangeArrowheads="1"/>
          </p:cNvSpPr>
          <p:nvPr/>
        </p:nvSpPr>
        <p:spPr bwMode="auto">
          <a:xfrm>
            <a:off x="4787900" y="1916113"/>
            <a:ext cx="4032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66583" name="Text Box 23"/>
          <p:cNvSpPr txBox="1">
            <a:spLocks noChangeArrowheads="1"/>
          </p:cNvSpPr>
          <p:nvPr/>
        </p:nvSpPr>
        <p:spPr bwMode="auto">
          <a:xfrm>
            <a:off x="5148263" y="2708275"/>
            <a:ext cx="3995737" cy="201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b="1" i="1" dirty="0">
                <a:solidFill>
                  <a:srgbClr val="FF3300"/>
                </a:solidFill>
              </a:rPr>
              <a:t>Pets</a:t>
            </a:r>
          </a:p>
          <a:p>
            <a:pPr algn="l" eaLnBrk="1" hangingPunct="1">
              <a:lnSpc>
                <a:spcPct val="70000"/>
              </a:lnSpc>
            </a:pPr>
            <a:endParaRPr lang="en-GB" b="1" i="1" dirty="0">
              <a:solidFill>
                <a:schemeClr val="bg1"/>
              </a:solidFill>
            </a:endParaRPr>
          </a:p>
          <a:p>
            <a:pPr algn="l" eaLnBrk="1" hangingPunct="1">
              <a:lnSpc>
                <a:spcPct val="120000"/>
              </a:lnSpc>
              <a:buFontTx/>
              <a:buChar char="•"/>
            </a:pPr>
            <a:r>
              <a:rPr lang="en-GB" dirty="0">
                <a:solidFill>
                  <a:schemeClr val="bg1"/>
                </a:solidFill>
              </a:rPr>
              <a:t>Close windows and doors</a:t>
            </a:r>
          </a:p>
          <a:p>
            <a:pPr algn="l" eaLnBrk="1" hangingPunct="1">
              <a:lnSpc>
                <a:spcPct val="120000"/>
              </a:lnSpc>
              <a:buFontTx/>
              <a:buChar char="•"/>
            </a:pPr>
            <a:r>
              <a:rPr lang="en-GB" dirty="0">
                <a:solidFill>
                  <a:schemeClr val="bg1"/>
                </a:solidFill>
              </a:rPr>
              <a:t>Draw the curtains</a:t>
            </a:r>
          </a:p>
          <a:p>
            <a:pPr algn="l" eaLnBrk="1" hangingPunct="1">
              <a:lnSpc>
                <a:spcPct val="120000"/>
              </a:lnSpc>
              <a:buFontTx/>
              <a:buChar char="•"/>
            </a:pPr>
            <a:r>
              <a:rPr lang="en-GB" dirty="0">
                <a:solidFill>
                  <a:schemeClr val="bg1"/>
                </a:solidFill>
              </a:rPr>
              <a:t>Turn on TV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66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66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66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66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6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65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6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6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80" grpId="0"/>
      <p:bldP spid="66580" grpId="1"/>
      <p:bldP spid="6658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33" name="Text Box 25"/>
          <p:cNvSpPr txBox="1">
            <a:spLocks noChangeArrowheads="1"/>
          </p:cNvSpPr>
          <p:nvPr/>
        </p:nvSpPr>
        <p:spPr bwMode="auto">
          <a:xfrm>
            <a:off x="2916238" y="3573463"/>
            <a:ext cx="2519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/>
              <a:t>goodbye</a:t>
            </a:r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26628" name="Picture 3" descr="fireworks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0"/>
            <a:ext cx="302577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 descr="FIREWORKS_5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1677987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5" descr="fireworks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708275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6" descr="fireworks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989138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7" descr="FIREWORKS_1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989138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8" descr="FIREWORKS_2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2738"/>
            <a:ext cx="7429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9" descr="FIREWORKS_5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5084763"/>
            <a:ext cx="1246187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0" descr="fireworks10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463"/>
            <a:ext cx="2120900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9" name="Rectangle 11"/>
          <p:cNvSpPr>
            <a:spLocks noChangeArrowheads="1"/>
          </p:cNvSpPr>
          <p:nvPr/>
        </p:nvSpPr>
        <p:spPr bwMode="auto">
          <a:xfrm>
            <a:off x="1979613" y="620713"/>
            <a:ext cx="10795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637" name="Text Box 17"/>
          <p:cNvSpPr txBox="1">
            <a:spLocks noChangeArrowheads="1"/>
          </p:cNvSpPr>
          <p:nvPr/>
        </p:nvSpPr>
        <p:spPr bwMode="auto">
          <a:xfrm>
            <a:off x="4787900" y="1916113"/>
            <a:ext cx="4032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>
              <a:solidFill>
                <a:schemeClr val="bg1"/>
              </a:solidFill>
            </a:endParaRPr>
          </a:p>
        </p:txBody>
      </p:sp>
      <p:pic>
        <p:nvPicPr>
          <p:cNvPr id="26638" name="Picture 19" descr="firework36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0"/>
            <a:ext cx="3203575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20" descr="firework3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13" y="2708275"/>
            <a:ext cx="2782887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21" descr="fireworks20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63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1" name="Picture 22" descr="good_bye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3038475"/>
            <a:ext cx="5487988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2" name="Rectangle 23"/>
          <p:cNvSpPr>
            <a:spLocks noChangeArrowheads="1"/>
          </p:cNvSpPr>
          <p:nvPr/>
        </p:nvSpPr>
        <p:spPr bwMode="auto">
          <a:xfrm>
            <a:off x="5795963" y="4149725"/>
            <a:ext cx="1081087" cy="142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26643" name="Picture 24" descr="firecrck[1]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50507">
            <a:off x="5630070" y="3840956"/>
            <a:ext cx="874712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3000"/>
                                        <p:tgtEl>
                                          <p:spTgt spid="686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3000"/>
                                        <p:tgtEl>
                                          <p:spTgt spid="686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reworks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86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reworks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633"/>
                  </p:tgtEl>
                </p:cond>
              </p:nextCondLst>
            </p:seq>
          </p:childTnLst>
        </p:cTn>
      </p:par>
    </p:tnLst>
    <p:bldLst>
      <p:bldP spid="68633" grpId="0"/>
      <p:bldP spid="686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8" name="Rectangle 8"/>
          <p:cNvSpPr>
            <a:spLocks noGrp="1" noChangeArrowheads="1"/>
          </p:cNvSpPr>
          <p:nvPr>
            <p:ph type="ctrTitle"/>
          </p:nvPr>
        </p:nvSpPr>
        <p:spPr>
          <a:xfrm>
            <a:off x="-180975" y="2636838"/>
            <a:ext cx="7772400" cy="1470025"/>
          </a:xfrm>
        </p:spPr>
        <p:txBody>
          <a:bodyPr/>
          <a:lstStyle/>
          <a:p>
            <a:pPr eaLnBrk="1" hangingPunct="1"/>
            <a:r>
              <a:rPr lang="en-GB" sz="4000">
                <a:solidFill>
                  <a:schemeClr val="bg1"/>
                </a:solidFill>
                <a:latin typeface="Arial" charset="0"/>
              </a:rPr>
              <a:t>What date is bonfire night?</a:t>
            </a:r>
          </a:p>
        </p:txBody>
      </p:sp>
      <p:pic>
        <p:nvPicPr>
          <p:cNvPr id="9219" name="Picture 10" descr="fireworks1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365625"/>
            <a:ext cx="115887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2735263" y="2997200"/>
            <a:ext cx="55086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z="4000">
                <a:solidFill>
                  <a:schemeClr val="bg1"/>
                </a:solidFill>
              </a:rPr>
              <a:t> </a:t>
            </a:r>
            <a:r>
              <a:rPr lang="en-GB" sz="3600" i="1">
                <a:solidFill>
                  <a:schemeClr val="bg1"/>
                </a:solidFill>
              </a:rPr>
              <a:t>5</a:t>
            </a:r>
            <a:r>
              <a:rPr lang="en-GB" sz="3600" i="1" baseline="30000">
                <a:solidFill>
                  <a:schemeClr val="bg1"/>
                </a:solidFill>
              </a:rPr>
              <a:t>th</a:t>
            </a:r>
            <a:r>
              <a:rPr lang="en-GB" sz="3600" i="1">
                <a:solidFill>
                  <a:schemeClr val="bg1"/>
                </a:solidFill>
              </a:rPr>
              <a:t> November</a:t>
            </a:r>
          </a:p>
        </p:txBody>
      </p:sp>
      <p:pic>
        <p:nvPicPr>
          <p:cNvPr id="9221" name="Picture 13" descr="fireworks1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229225"/>
            <a:ext cx="115887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4" descr="fireworks1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365625"/>
            <a:ext cx="115887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5" descr="fireworks1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724400"/>
            <a:ext cx="115887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6" descr="fireworks10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209232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7" descr="fireworks20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8431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8" descr="fireworks22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908050"/>
            <a:ext cx="23241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9" descr="FIREWORKS_4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0" y="13335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20" descr="FIREWORKS_5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863" y="260350"/>
            <a:ext cx="976312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8" grpId="0"/>
      <p:bldP spid="358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endParaRPr lang="en-GB" sz="2000">
              <a:solidFill>
                <a:schemeClr val="bg1"/>
              </a:solidFill>
            </a:endParaRP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endParaRPr lang="en-GB" sz="2000">
              <a:solidFill>
                <a:schemeClr val="bg1"/>
              </a:solidFill>
            </a:endParaRP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</a:rPr>
              <a:t>                            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847013" cy="719138"/>
          </a:xfrm>
        </p:spPr>
        <p:txBody>
          <a:bodyPr/>
          <a:lstStyle/>
          <a:p>
            <a:pPr algn="r" eaLnBrk="1" hangingPunct="1"/>
            <a:r>
              <a:rPr lang="en-GB" sz="3600" b="1" i="1" dirty="0">
                <a:solidFill>
                  <a:srgbClr val="FFFF00"/>
                </a:solidFill>
                <a:latin typeface="Arial" charset="0"/>
              </a:rPr>
              <a:t>Quiz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916113"/>
            <a:ext cx="7772400" cy="424973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>
                <a:solidFill>
                  <a:schemeClr val="bg1"/>
                </a:solidFill>
              </a:rPr>
              <a:t> </a:t>
            </a:r>
            <a:endParaRPr lang="en-GB" sz="4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39750" y="1125538"/>
            <a:ext cx="8135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GB">
              <a:latin typeface="Times New Roman" pitchFamily="18" charset="0"/>
            </a:endParaRPr>
          </a:p>
        </p:txBody>
      </p:sp>
      <p:pic>
        <p:nvPicPr>
          <p:cNvPr id="10246" name="Picture 6" descr="fireworks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88950"/>
            <a:ext cx="3025775" cy="636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4067175" y="1557338"/>
            <a:ext cx="45370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</a:rPr>
              <a:t>What 5 safety points are made in the following cartoon?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1267" name="Picture 8" descr="11971005281734276440kobo_Monitor_svg_m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68855"/>
            <a:ext cx="6337300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9" descr="11954329751072775270Machovka_remote_control_svg_m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8945" flipH="1">
            <a:off x="684213" y="5084763"/>
            <a:ext cx="4889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Box 11"/>
          <p:cNvSpPr txBox="1">
            <a:spLocks noChangeArrowheads="1"/>
          </p:cNvSpPr>
          <p:nvPr/>
        </p:nvSpPr>
        <p:spPr bwMode="auto">
          <a:xfrm>
            <a:off x="3563938" y="333375"/>
            <a:ext cx="48244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sz="3600" b="1" i="1" dirty="0">
                <a:solidFill>
                  <a:srgbClr val="FFFF00"/>
                </a:solidFill>
              </a:rPr>
              <a:t>Quiz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669143" y="1277257"/>
            <a:ext cx="6071209" cy="4455999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YR 5 fireworks cli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9143" y="1816811"/>
            <a:ext cx="6071209" cy="34123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"/>
          <p:cNvSpPr>
            <a:spLocks noChangeArrowheads="1"/>
          </p:cNvSpPr>
          <p:nvPr/>
        </p:nvSpPr>
        <p:spPr bwMode="auto">
          <a:xfrm>
            <a:off x="0" y="188913"/>
            <a:ext cx="9144000" cy="64801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</a:rPr>
              <a:t>                                       </a:t>
            </a: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endParaRPr lang="en-GB" sz="2000">
              <a:solidFill>
                <a:schemeClr val="bg1"/>
              </a:solidFill>
            </a:endParaRPr>
          </a:p>
          <a:p>
            <a:pPr marL="1371600" lvl="2" indent="-457200">
              <a:lnSpc>
                <a:spcPct val="150000"/>
              </a:lnSpc>
            </a:pPr>
            <a:r>
              <a:rPr lang="en-GB" sz="2000">
                <a:solidFill>
                  <a:schemeClr val="bg1"/>
                </a:solidFill>
              </a:rPr>
              <a:t>                                                                    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989888" cy="719138"/>
          </a:xfrm>
        </p:spPr>
        <p:txBody>
          <a:bodyPr/>
          <a:lstStyle/>
          <a:p>
            <a:pPr algn="l" eaLnBrk="1" hangingPunct="1"/>
            <a:r>
              <a:rPr lang="en-GB" sz="3600" b="1" i="1" dirty="0">
                <a:solidFill>
                  <a:srgbClr val="FFFF00"/>
                </a:solidFill>
                <a:latin typeface="Arial" charset="0"/>
              </a:rPr>
              <a:t>Quiz</a:t>
            </a:r>
          </a:p>
        </p:txBody>
      </p:sp>
      <p:sp>
        <p:nvSpPr>
          <p:cNvPr id="1229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916113"/>
            <a:ext cx="7772400" cy="424973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>
                <a:solidFill>
                  <a:schemeClr val="bg1"/>
                </a:solidFill>
              </a:rPr>
              <a:t> </a:t>
            </a:r>
            <a:endParaRPr lang="en-GB" sz="4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539750" y="1125538"/>
            <a:ext cx="8135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GB">
              <a:latin typeface="Times New Roman" pitchFamily="18" charset="0"/>
            </a:endParaRPr>
          </a:p>
        </p:txBody>
      </p:sp>
      <p:pic>
        <p:nvPicPr>
          <p:cNvPr id="12295" name="Picture 6" descr="fireworks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76250"/>
            <a:ext cx="302577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684213" y="2581275"/>
            <a:ext cx="4535487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AutoNum type="arabicPeriod"/>
            </a:pPr>
            <a:r>
              <a:rPr lang="en-GB">
                <a:solidFill>
                  <a:schemeClr val="bg1"/>
                </a:solidFill>
              </a:rPr>
              <a:t>Pets inside</a:t>
            </a:r>
          </a:p>
          <a:p>
            <a:pPr algn="l" eaLnBrk="1" hangingPunct="1">
              <a:spcBef>
                <a:spcPct val="50000"/>
              </a:spcBef>
              <a:buFontTx/>
              <a:buAutoNum type="arabicPeriod"/>
            </a:pPr>
            <a:r>
              <a:rPr lang="en-GB">
                <a:solidFill>
                  <a:schemeClr val="bg1"/>
                </a:solidFill>
              </a:rPr>
              <a:t>Grown up lights fireworks</a:t>
            </a:r>
          </a:p>
          <a:p>
            <a:pPr algn="l" eaLnBrk="1" hangingPunct="1">
              <a:spcBef>
                <a:spcPct val="50000"/>
              </a:spcBef>
              <a:buFontTx/>
              <a:buAutoNum type="arabicPeriod"/>
            </a:pPr>
            <a:r>
              <a:rPr lang="en-GB">
                <a:solidFill>
                  <a:schemeClr val="bg1"/>
                </a:solidFill>
              </a:rPr>
              <a:t>Stand well back</a:t>
            </a:r>
          </a:p>
          <a:p>
            <a:pPr algn="l" eaLnBrk="1" hangingPunct="1">
              <a:spcBef>
                <a:spcPct val="50000"/>
              </a:spcBef>
              <a:buFontTx/>
              <a:buAutoNum type="arabicPeriod"/>
            </a:pPr>
            <a:r>
              <a:rPr lang="en-GB">
                <a:solidFill>
                  <a:schemeClr val="bg1"/>
                </a:solidFill>
              </a:rPr>
              <a:t>Wear gloves</a:t>
            </a:r>
          </a:p>
          <a:p>
            <a:pPr algn="l" eaLnBrk="1" hangingPunct="1">
              <a:spcBef>
                <a:spcPct val="50000"/>
              </a:spcBef>
              <a:buFontTx/>
              <a:buAutoNum type="arabicPeriod"/>
            </a:pPr>
            <a:r>
              <a:rPr lang="en-GB">
                <a:solidFill>
                  <a:schemeClr val="bg1"/>
                </a:solidFill>
              </a:rPr>
              <a:t>Bucket of water</a:t>
            </a:r>
          </a:p>
        </p:txBody>
      </p:sp>
      <p:pic>
        <p:nvPicPr>
          <p:cNvPr id="51209" name="Picture 9" descr="fireworks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5" y="260350"/>
            <a:ext cx="3025775" cy="636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Text Box 11"/>
          <p:cNvSpPr txBox="1">
            <a:spLocks noChangeArrowheads="1"/>
          </p:cNvSpPr>
          <p:nvPr/>
        </p:nvSpPr>
        <p:spPr bwMode="auto">
          <a:xfrm>
            <a:off x="3276600" y="692150"/>
            <a:ext cx="5399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/>
          </a:p>
        </p:txBody>
      </p:sp>
      <p:sp>
        <p:nvSpPr>
          <p:cNvPr id="12299" name="Text Box 12"/>
          <p:cNvSpPr txBox="1">
            <a:spLocks noChangeArrowheads="1"/>
          </p:cNvSpPr>
          <p:nvPr/>
        </p:nvSpPr>
        <p:spPr bwMode="auto">
          <a:xfrm>
            <a:off x="3924300" y="1125538"/>
            <a:ext cx="4824413" cy="13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</a:rPr>
              <a:t>What 5 safety points were made in the cartoon?</a:t>
            </a:r>
          </a:p>
          <a:p>
            <a:pPr eaLnBrk="1" hangingPunct="1">
              <a:spcBef>
                <a:spcPct val="50000"/>
              </a:spcBef>
            </a:pP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sm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 b="1">
              <a:solidFill>
                <a:srgbClr val="FF3300"/>
              </a:solidFill>
            </a:endParaRPr>
          </a:p>
        </p:txBody>
      </p:sp>
      <p:sp>
        <p:nvSpPr>
          <p:cNvPr id="13316" name="Text Box 8"/>
          <p:cNvSpPr txBox="1">
            <a:spLocks noChangeArrowheads="1"/>
          </p:cNvSpPr>
          <p:nvPr/>
        </p:nvSpPr>
        <p:spPr bwMode="auto">
          <a:xfrm>
            <a:off x="4427538" y="981075"/>
            <a:ext cx="4392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/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3491880" y="1476073"/>
            <a:ext cx="41767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 dirty="0">
                <a:latin typeface="Bernard MT Condensed" panose="02050806060905020404" pitchFamily="18" charset="0"/>
              </a:rPr>
              <a:t>IT IS AGAINST THE LAW:-</a:t>
            </a:r>
          </a:p>
        </p:txBody>
      </p:sp>
      <p:sp>
        <p:nvSpPr>
          <p:cNvPr id="13318" name="Text Box 10"/>
          <p:cNvSpPr txBox="1">
            <a:spLocks noChangeArrowheads="1"/>
          </p:cNvSpPr>
          <p:nvPr/>
        </p:nvSpPr>
        <p:spPr bwMode="auto">
          <a:xfrm>
            <a:off x="971550" y="3284538"/>
            <a:ext cx="7561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/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539750" y="3125788"/>
            <a:ext cx="82089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GB" dirty="0"/>
              <a:t>   </a:t>
            </a:r>
            <a:r>
              <a:rPr lang="en-GB" sz="2800" dirty="0"/>
              <a:t>To </a:t>
            </a:r>
            <a:r>
              <a:rPr lang="en-GB" sz="2800" b="1" dirty="0">
                <a:solidFill>
                  <a:srgbClr val="FF3300"/>
                </a:solidFill>
              </a:rPr>
              <a:t>buy</a:t>
            </a:r>
            <a:r>
              <a:rPr lang="en-GB" sz="2800" dirty="0"/>
              <a:t> fireworks if you are under</a:t>
            </a:r>
          </a:p>
        </p:txBody>
      </p:sp>
      <p:sp>
        <p:nvSpPr>
          <p:cNvPr id="13320" name="Text Box 12"/>
          <p:cNvSpPr txBox="1">
            <a:spLocks noChangeArrowheads="1"/>
          </p:cNvSpPr>
          <p:nvPr/>
        </p:nvSpPr>
        <p:spPr bwMode="auto">
          <a:xfrm>
            <a:off x="5795963" y="2924175"/>
            <a:ext cx="1223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/>
          </a:p>
        </p:txBody>
      </p:sp>
      <p:sp>
        <p:nvSpPr>
          <p:cNvPr id="47117" name="Text Box 13"/>
          <p:cNvSpPr txBox="1">
            <a:spLocks noChangeArrowheads="1"/>
          </p:cNvSpPr>
          <p:nvPr/>
        </p:nvSpPr>
        <p:spPr bwMode="auto">
          <a:xfrm>
            <a:off x="6156325" y="2997200"/>
            <a:ext cx="10080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4400" b="1">
                <a:solidFill>
                  <a:srgbClr val="FF3300"/>
                </a:solidFill>
                <a:latin typeface="Arial Black" pitchFamily="34" charset="0"/>
              </a:rPr>
              <a:t>18</a:t>
            </a:r>
          </a:p>
        </p:txBody>
      </p:sp>
      <p:sp>
        <p:nvSpPr>
          <p:cNvPr id="47118" name="Text Box 14"/>
          <p:cNvSpPr txBox="1">
            <a:spLocks noChangeArrowheads="1"/>
          </p:cNvSpPr>
          <p:nvPr/>
        </p:nvSpPr>
        <p:spPr bwMode="auto">
          <a:xfrm>
            <a:off x="-323850" y="3933825"/>
            <a:ext cx="828040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FontTx/>
              <a:buChar char="•"/>
            </a:pPr>
            <a:r>
              <a:rPr lang="en-GB" sz="2800" dirty="0"/>
              <a:t>   To </a:t>
            </a:r>
            <a:r>
              <a:rPr lang="en-GB" sz="2800" b="1" dirty="0">
                <a:solidFill>
                  <a:srgbClr val="FF3300"/>
                </a:solidFill>
              </a:rPr>
              <a:t>possess</a:t>
            </a:r>
            <a:r>
              <a:rPr lang="en-GB" sz="2800" dirty="0"/>
              <a:t> fireworks in a public place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GB" sz="2800" dirty="0"/>
              <a:t>                                        if you are under</a:t>
            </a:r>
            <a:endParaRPr lang="en-GB" b="1" dirty="0">
              <a:solidFill>
                <a:srgbClr val="FF3300"/>
              </a:solidFill>
            </a:endParaRPr>
          </a:p>
          <a:p>
            <a:pPr eaLnBrk="1" hangingPunct="1">
              <a:lnSpc>
                <a:spcPct val="30000"/>
              </a:lnSpc>
              <a:spcBef>
                <a:spcPct val="50000"/>
              </a:spcBef>
            </a:pPr>
            <a:endParaRPr lang="en-GB" sz="2800" dirty="0"/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7096125" y="4149725"/>
            <a:ext cx="930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4400" b="1">
                <a:solidFill>
                  <a:srgbClr val="FF3300"/>
                </a:solidFill>
                <a:latin typeface="Arial Black" pitchFamily="34" charset="0"/>
              </a:rPr>
              <a:t>18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-323850" y="6309320"/>
            <a:ext cx="1079426" cy="14401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298">
            <a:off x="9387167" y="4091708"/>
            <a:ext cx="3001963" cy="22796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5258" y="309916"/>
            <a:ext cx="1748745" cy="13279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-468560" y="6021288"/>
            <a:ext cx="1728192" cy="36004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123728" y="6525344"/>
            <a:ext cx="360040" cy="1008112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iren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15191 0.05225 L -1.34428 -0.4693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09" y="-260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Effect - Car Rev and Sk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81 -4.10405E-6 L 0.70989 0.002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76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47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7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47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uturebee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7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7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47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uturebee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3" grpId="0"/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</a:rPr>
              <a:t>                                       </a:t>
            </a: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endParaRPr lang="en-GB" sz="2000">
              <a:solidFill>
                <a:schemeClr val="bg1"/>
              </a:solidFill>
            </a:endParaRPr>
          </a:p>
          <a:p>
            <a:pPr marL="1371600" lvl="2" indent="-457200">
              <a:lnSpc>
                <a:spcPct val="150000"/>
              </a:lnSpc>
            </a:pPr>
            <a:r>
              <a:rPr lang="en-GB" sz="2000">
                <a:solidFill>
                  <a:schemeClr val="bg1"/>
                </a:solidFill>
              </a:rPr>
              <a:t>                                        Never give sparklers to a child under 5</a:t>
            </a: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</a:rPr>
              <a:t>                                                       Keep fireworks in a closed box </a:t>
            </a: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</a:rPr>
              <a:t>                                        Follow the instructions on each firework</a:t>
            </a: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</a:rPr>
              <a:t>                                       Light them at arm’s length using a taper</a:t>
            </a: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</a:rPr>
              <a:t>                                                                              Stand well back</a:t>
            </a: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</a:rPr>
              <a:t>                                                       Never go back to a lit firework</a:t>
            </a: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</a:rPr>
              <a:t>                                               Never put fireworks in your pocket</a:t>
            </a: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</a:rPr>
              <a:t>                                                                   Never throw fireworks</a:t>
            </a: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</a:rPr>
              <a:t>                            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989888" cy="719138"/>
          </a:xfrm>
        </p:spPr>
        <p:txBody>
          <a:bodyPr/>
          <a:lstStyle/>
          <a:p>
            <a:pPr algn="r" eaLnBrk="1" hangingPunct="1"/>
            <a:r>
              <a:rPr lang="en-GB" sz="3600" b="1" i="1">
                <a:solidFill>
                  <a:schemeClr val="bg1"/>
                </a:solidFill>
                <a:latin typeface="Arial" charset="0"/>
              </a:rPr>
              <a:t>Firework Code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16113"/>
            <a:ext cx="7772400" cy="424973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>
                <a:solidFill>
                  <a:schemeClr val="bg1"/>
                </a:solidFill>
              </a:rPr>
              <a:t> </a:t>
            </a:r>
            <a:endParaRPr lang="en-GB" sz="4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539750" y="1125538"/>
            <a:ext cx="8135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GB">
              <a:latin typeface="Times New Roman" pitchFamily="18" charset="0"/>
            </a:endParaRPr>
          </a:p>
        </p:txBody>
      </p:sp>
      <p:pic>
        <p:nvPicPr>
          <p:cNvPr id="14342" name="Picture 7" descr="fireworks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88950"/>
            <a:ext cx="3025775" cy="636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5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5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25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2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2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56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256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256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56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256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256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56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560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val 10"/>
          <p:cNvSpPr>
            <a:spLocks noChangeArrowheads="1"/>
          </p:cNvSpPr>
          <p:nvPr/>
        </p:nvSpPr>
        <p:spPr bwMode="auto">
          <a:xfrm>
            <a:off x="539750" y="3357563"/>
            <a:ext cx="3024188" cy="28082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0" y="-14288"/>
            <a:ext cx="9144000" cy="685800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2124075" y="692150"/>
            <a:ext cx="65516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z="3600" b="1" i="1">
                <a:solidFill>
                  <a:srgbClr val="FFFFFF"/>
                </a:solidFill>
              </a:rPr>
              <a:t>                      Illegal fireworks</a:t>
            </a:r>
            <a:r>
              <a:rPr lang="en-GB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536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6664">
            <a:off x="1042988" y="4316413"/>
            <a:ext cx="1677987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Oval 12"/>
          <p:cNvSpPr>
            <a:spLocks noChangeArrowheads="1"/>
          </p:cNvSpPr>
          <p:nvPr/>
        </p:nvSpPr>
        <p:spPr bwMode="auto">
          <a:xfrm>
            <a:off x="900113" y="3789363"/>
            <a:ext cx="215900" cy="2174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5367" name="Oval 14"/>
          <p:cNvSpPr>
            <a:spLocks noChangeArrowheads="1"/>
          </p:cNvSpPr>
          <p:nvPr/>
        </p:nvSpPr>
        <p:spPr bwMode="auto">
          <a:xfrm>
            <a:off x="539750" y="2278063"/>
            <a:ext cx="719138" cy="6477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5368" name="Oval 13"/>
          <p:cNvSpPr>
            <a:spLocks noChangeArrowheads="1"/>
          </p:cNvSpPr>
          <p:nvPr/>
        </p:nvSpPr>
        <p:spPr bwMode="auto">
          <a:xfrm>
            <a:off x="466725" y="3141663"/>
            <a:ext cx="504825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5369" name="Oval 11"/>
          <p:cNvSpPr>
            <a:spLocks noChangeArrowheads="1"/>
          </p:cNvSpPr>
          <p:nvPr/>
        </p:nvSpPr>
        <p:spPr bwMode="auto">
          <a:xfrm rot="-927823">
            <a:off x="1258888" y="333375"/>
            <a:ext cx="3095625" cy="27352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GB">
                <a:solidFill>
                  <a:srgbClr val="000000"/>
                </a:solidFill>
              </a:rPr>
              <a:t>It is estimated</a:t>
            </a:r>
          </a:p>
          <a:p>
            <a:r>
              <a:rPr lang="en-GB">
                <a:solidFill>
                  <a:srgbClr val="000000"/>
                </a:solidFill>
              </a:rPr>
              <a:t>that over 20,000</a:t>
            </a:r>
          </a:p>
          <a:p>
            <a:r>
              <a:rPr lang="en-GB">
                <a:solidFill>
                  <a:srgbClr val="000000"/>
                </a:solidFill>
              </a:rPr>
              <a:t>tons of fireworks are</a:t>
            </a:r>
          </a:p>
          <a:p>
            <a:r>
              <a:rPr lang="en-GB" b="1" i="1">
                <a:solidFill>
                  <a:srgbClr val="000000"/>
                </a:solidFill>
              </a:rPr>
              <a:t>smuggled</a:t>
            </a:r>
            <a:r>
              <a:rPr lang="en-GB">
                <a:solidFill>
                  <a:srgbClr val="000000"/>
                </a:solidFill>
              </a:rPr>
              <a:t> into the</a:t>
            </a:r>
          </a:p>
          <a:p>
            <a:r>
              <a:rPr lang="en-GB">
                <a:solidFill>
                  <a:srgbClr val="000000"/>
                </a:solidFill>
              </a:rPr>
              <a:t>country every</a:t>
            </a:r>
          </a:p>
          <a:p>
            <a:r>
              <a:rPr lang="en-GB">
                <a:solidFill>
                  <a:srgbClr val="000000"/>
                </a:solidFill>
              </a:rPr>
              <a:t>year.</a:t>
            </a:r>
          </a:p>
        </p:txBody>
      </p:sp>
      <p:sp>
        <p:nvSpPr>
          <p:cNvPr id="46095" name="Oval 15"/>
          <p:cNvSpPr>
            <a:spLocks noChangeArrowheads="1"/>
          </p:cNvSpPr>
          <p:nvPr/>
        </p:nvSpPr>
        <p:spPr bwMode="auto">
          <a:xfrm rot="752573">
            <a:off x="5219700" y="2420938"/>
            <a:ext cx="3097213" cy="3960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GB" dirty="0">
                <a:solidFill>
                  <a:srgbClr val="000000"/>
                </a:solidFill>
              </a:rPr>
              <a:t>Which is the</a:t>
            </a:r>
          </a:p>
          <a:p>
            <a:r>
              <a:rPr lang="en-GB" dirty="0">
                <a:solidFill>
                  <a:srgbClr val="000000"/>
                </a:solidFill>
              </a:rPr>
              <a:t>same weight as</a:t>
            </a:r>
          </a:p>
          <a:p>
            <a:r>
              <a:rPr lang="en-GB" dirty="0">
                <a:solidFill>
                  <a:srgbClr val="000000"/>
                </a:solidFill>
              </a:rPr>
              <a:t>2,500</a:t>
            </a:r>
          </a:p>
          <a:p>
            <a:r>
              <a:rPr lang="en-GB" dirty="0">
                <a:solidFill>
                  <a:srgbClr val="000000"/>
                </a:solidFill>
              </a:rPr>
              <a:t>African</a:t>
            </a:r>
          </a:p>
          <a:p>
            <a:r>
              <a:rPr lang="en-GB" dirty="0">
                <a:solidFill>
                  <a:srgbClr val="000000"/>
                </a:solidFill>
              </a:rPr>
              <a:t>elephants!</a:t>
            </a:r>
          </a:p>
        </p:txBody>
      </p:sp>
      <p:sp>
        <p:nvSpPr>
          <p:cNvPr id="15371" name="Rectangle 399"/>
          <p:cNvSpPr>
            <a:spLocks noChangeArrowheads="1"/>
          </p:cNvSpPr>
          <p:nvPr/>
        </p:nvSpPr>
        <p:spPr bwMode="auto">
          <a:xfrm>
            <a:off x="0" y="0"/>
            <a:ext cx="9396413" cy="724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6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5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9DEB0082155D4683089D31CC17F311" ma:contentTypeVersion="5" ma:contentTypeDescription="Create a new document." ma:contentTypeScope="" ma:versionID="ef2992a07f3c0eb8c7a758afbbc6e875">
  <xsd:schema xmlns:xsd="http://www.w3.org/2001/XMLSchema" xmlns:xs="http://www.w3.org/2001/XMLSchema" xmlns:p="http://schemas.microsoft.com/office/2006/metadata/properties" xmlns:ns2="26036399-b1ce-4230-b809-035dce87b0aa" xmlns:ns3="http://schemas.microsoft.com/sharepoint/v4" targetNamespace="http://schemas.microsoft.com/office/2006/metadata/properties" ma:root="true" ma:fieldsID="0091816f9fbc57ffbc13a62501fb9320" ns2:_="" ns3:_="">
    <xsd:import namespace="26036399-b1ce-4230-b809-035dce87b0aa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Category" minOccurs="0"/>
                <xsd:element ref="ns2:Description0" minOccurs="0"/>
                <xsd:element ref="ns2:Age_x0020_Restrictions" minOccurs="0"/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036399-b1ce-4230-b809-035dce87b0aa" elementFormDefault="qualified">
    <xsd:import namespace="http://schemas.microsoft.com/office/2006/documentManagement/types"/>
    <xsd:import namespace="http://schemas.microsoft.com/office/infopath/2007/PartnerControls"/>
    <xsd:element name="Category" ma:index="8" nillable="true" ma:displayName="Category" ma:default="General" ma:format="Dropdown" ma:internalName="Category">
      <xsd:simpleType>
        <xsd:restriction base="dms:Choice">
          <xsd:enumeration value="Arson"/>
          <xsd:enumeration value="Bonfire and Fireworks"/>
          <xsd:enumeration value="Drugs and Alcohol"/>
          <xsd:enumeration value="Home Fire Safety"/>
          <xsd:enumeration value="Partnerships"/>
          <xsd:enumeration value="Road Safety"/>
          <xsd:enumeration value="General"/>
          <xsd:enumeration value="Internal Only"/>
          <xsd:enumeration value="Internal Only - Safeguarding"/>
          <xsd:enumeration value="Y5 School Talk"/>
          <xsd:enumeration value="Dementia"/>
          <xsd:enumeration value="Scout Fire Safety Activity Badge"/>
          <xsd:enumeration value="Water Safety"/>
        </xsd:restriction>
      </xsd:simpleType>
    </xsd:element>
    <xsd:element name="Description0" ma:index="9" nillable="true" ma:displayName="Description" ma:internalName="Description0">
      <xsd:simpleType>
        <xsd:restriction base="dms:Note">
          <xsd:maxLength value="255"/>
        </xsd:restriction>
      </xsd:simpleType>
    </xsd:element>
    <xsd:element name="Age_x0020_Restrictions" ma:index="10" nillable="true" ma:displayName="Age Restrictions" ma:format="Image" ma:internalName="Age_x0020_Restrictions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1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26036399-b1ce-4230-b809-035dce87b0aa">The Year 5 bonfire and fireworks powerpoint presentation, including video clips and factual safety information.  This content has been agreed with those in the teaching profession.</Description0>
    <Age_x0020_Restrictions xmlns="26036399-b1ce-4230-b809-035dce87b0aa">
      <Url>http://wyfirespace/teams/prevention/Prevention%20Documents/Training/Various/Admin/9+.gif</Url>
      <Description xsi:nil="true"/>
    </Age_x0020_Restrictions>
    <Category xmlns="26036399-b1ce-4230-b809-035dce87b0aa">Bonfire and Fireworks</Category>
    <IconOverlay xmlns="http://schemas.microsoft.com/sharepoint/v4" xsi:nil="true"/>
  </documentManagement>
</p:properties>
</file>

<file path=customXml/item4.xml><?xml version="1.0" encoding="utf-8"?>
<?mso-contentType ?>
<spe:Receivers xmlns:spe="http://schemas.microsoft.com/sharepoint/events">
  <Receiver>
    <Name>Nintex conditional workflow start</Name>
    <Synchronization>Synchronous</Synchronization>
    <Type>10001</Type>
    <SequenceNumber>50000</SequenceNumber>
    <Assembly>Nintex.Workflow, Version=1.0.0.0, Culture=neutral, PublicKeyToken=913f6bae0ca5ae12</Assembly>
    <Class>Nintex.Workflow.ConditionalWorkflowStartReceiver</Class>
    <Data>635381634283318860</Data>
    <Filter/>
  </Receiver>
  <Receiver>
    <Name>Nintex conditional workflow start</Name>
    <Synchronization>Synchronous</Synchronization>
    <Type>10002</Type>
    <SequenceNumber>50000</SequenceNumber>
    <Assembly>Nintex.Workflow, Version=1.0.0.0, Culture=neutral, PublicKeyToken=913f6bae0ca5ae12</Assembly>
    <Class>Nintex.Workflow.ConditionalWorkflowStartReceiver</Class>
    <Data>635381634283318860</Data>
    <Filter/>
  </Receiver>
  <Receiver>
    <Name>Nintex conditional workflow start</Name>
    <Synchronization>Synchronous</Synchronization>
    <Type>2</Type>
    <SequenceNumber>50000</SequenceNumber>
    <Assembly>Nintex.Workflow, Version=1.0.0.0, Culture=neutral, PublicKeyToken=913f6bae0ca5ae12</Assembly>
    <Class>Nintex.Workflow.ConditionalWorkflowStartReceiver</Class>
    <Data>635381634283318860</Data>
    <Filter/>
  </Receiver>
</spe:Receivers>
</file>

<file path=customXml/itemProps1.xml><?xml version="1.0" encoding="utf-8"?>
<ds:datastoreItem xmlns:ds="http://schemas.openxmlformats.org/officeDocument/2006/customXml" ds:itemID="{18EFEF43-7A62-495A-8ED5-839E7BF467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B0508EE-580A-4771-A27E-499B41F4B6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036399-b1ce-4230-b809-035dce87b0aa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3CC7AF3-4A7D-40BD-8615-F24816EE4BBA}">
  <ds:schemaRefs>
    <ds:schemaRef ds:uri="http://purl.org/dc/elements/1.1/"/>
    <ds:schemaRef ds:uri="26036399-b1ce-4230-b809-035dce87b0aa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schemas.microsoft.com/sharepoint/v4"/>
    <ds:schemaRef ds:uri="http://www.w3.org/XML/1998/namespace"/>
    <ds:schemaRef ds:uri="http://schemas.microsoft.com/office/2006/documentManagement/types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6A0BBAA1-2BD8-4FFD-925A-87B90B1418D0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4476</TotalTime>
  <Words>1080</Words>
  <Application>Microsoft Office PowerPoint</Application>
  <PresentationFormat>On-screen Show (4:3)</PresentationFormat>
  <Paragraphs>226</Paragraphs>
  <Slides>21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Arial Black</vt:lpstr>
      <vt:lpstr>Arial Unicode MS</vt:lpstr>
      <vt:lpstr>Bernard MT Condensed</vt:lpstr>
      <vt:lpstr>Times New Roman</vt:lpstr>
      <vt:lpstr>Wingdings</vt:lpstr>
      <vt:lpstr>Default Design</vt:lpstr>
      <vt:lpstr>1_Default Design</vt:lpstr>
      <vt:lpstr>Blank Presentation</vt:lpstr>
      <vt:lpstr>2_Default Design</vt:lpstr>
      <vt:lpstr>3_Default Design</vt:lpstr>
      <vt:lpstr>PowerPoint Presentation</vt:lpstr>
      <vt:lpstr>PowerPoint Presentation</vt:lpstr>
      <vt:lpstr>What date is bonfire night?</vt:lpstr>
      <vt:lpstr>Quiz</vt:lpstr>
      <vt:lpstr>PowerPoint Presentation</vt:lpstr>
      <vt:lpstr>Quiz</vt:lpstr>
      <vt:lpstr>PowerPoint Presentation</vt:lpstr>
      <vt:lpstr>Firework Code</vt:lpstr>
      <vt:lpstr>PowerPoint Presentation</vt:lpstr>
      <vt:lpstr>PowerPoint Presentation</vt:lpstr>
      <vt:lpstr>PowerPoint Presentation</vt:lpstr>
      <vt:lpstr>PowerPoint Presentation</vt:lpstr>
      <vt:lpstr>Firework injury</vt:lpstr>
      <vt:lpstr>Injuries</vt:lpstr>
      <vt:lpstr>PowerPoint Presentation</vt:lpstr>
      <vt:lpstr>Hot fact</vt:lpstr>
      <vt:lpstr>PowerPoint Presentation</vt:lpstr>
      <vt:lpstr>PowerPoint Presentation</vt:lpstr>
      <vt:lpstr>                                                Pets </vt:lpstr>
      <vt:lpstr>PowerPoint Presentation</vt:lpstr>
      <vt:lpstr>PowerPoint Presentation</vt:lpstr>
    </vt:vector>
  </TitlesOfParts>
  <Company>Barkers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Tom</dc:creator>
  <cp:lastModifiedBy>Whitehead, Sarah</cp:lastModifiedBy>
  <cp:revision>227</cp:revision>
  <cp:lastPrinted>2008-08-21T10:00:47Z</cp:lastPrinted>
  <dcterms:created xsi:type="dcterms:W3CDTF">2008-08-13T22:06:45Z</dcterms:created>
  <dcterms:modified xsi:type="dcterms:W3CDTF">2021-10-08T14:54:20Z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0x0101006B9DEB0082155D4683089D31CC17F311</vt:lpwstr>
  </property>
  <property fmtid="{D5CDD505-2E9C-101B-9397-08002B2CF9AE}" pid="3" name="MSIP_Label_159e5fe0-93b7-4e24-83b8-c0737a05597a_Enabled">
    <vt:lpwstr>true</vt:lpwstr>
  </property>
  <property fmtid="{D5CDD505-2E9C-101B-9397-08002B2CF9AE}" pid="4" name="MSIP_Label_159e5fe0-93b7-4e24-83b8-c0737a05597a_SetDate">
    <vt:lpwstr>2021-10-08T14:51:49Z</vt:lpwstr>
  </property>
  <property fmtid="{D5CDD505-2E9C-101B-9397-08002B2CF9AE}" pid="5" name="MSIP_Label_159e5fe0-93b7-4e24-83b8-c0737a05597a_Method">
    <vt:lpwstr>Standard</vt:lpwstr>
  </property>
  <property fmtid="{D5CDD505-2E9C-101B-9397-08002B2CF9AE}" pid="6" name="MSIP_Label_159e5fe0-93b7-4e24-83b8-c0737a05597a_Name">
    <vt:lpwstr>159e5fe0-93b7-4e24-83b8-c0737a05597a</vt:lpwstr>
  </property>
  <property fmtid="{D5CDD505-2E9C-101B-9397-08002B2CF9AE}" pid="7" name="MSIP_Label_159e5fe0-93b7-4e24-83b8-c0737a05597a_SiteId">
    <vt:lpwstr>681f7310-2191-469b-8ea0-f76b4a7f699f</vt:lpwstr>
  </property>
  <property fmtid="{D5CDD505-2E9C-101B-9397-08002B2CF9AE}" pid="8" name="MSIP_Label_159e5fe0-93b7-4e24-83b8-c0737a05597a_ActionId">
    <vt:lpwstr>6d53984b-181b-4ecc-9ec8-b49a726b0e65</vt:lpwstr>
  </property>
  <property fmtid="{D5CDD505-2E9C-101B-9397-08002B2CF9AE}" pid="9" name="MSIP_Label_159e5fe0-93b7-4e24-83b8-c0737a05597a_ContentBits">
    <vt:lpwstr>0</vt:lpwstr>
  </property>
</Properties>
</file>