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62" r:id="rId7"/>
    <p:sldId id="263" r:id="rId8"/>
    <p:sldId id="261" r:id="rId9"/>
    <p:sldId id="260" r:id="rId10"/>
    <p:sldId id="25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0F"/>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83038" autoAdjust="0"/>
  </p:normalViewPr>
  <p:slideViewPr>
    <p:cSldViewPr snapToGrid="0">
      <p:cViewPr varScale="1">
        <p:scale>
          <a:sx n="104" d="100"/>
          <a:sy n="104" d="100"/>
        </p:scale>
        <p:origin x="6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70D3D-16BB-404F-A7E0-68149DD0FF30}" type="datetimeFigureOut">
              <a:rPr lang="en-GB" smtClean="0"/>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83341-0079-4AD7-8FCE-82F235A73BC5}" type="slidenum">
              <a:rPr lang="en-GB" smtClean="0"/>
              <a:t>‹#›</a:t>
            </a:fld>
            <a:endParaRPr lang="en-GB"/>
          </a:p>
        </p:txBody>
      </p:sp>
    </p:spTree>
    <p:extLst>
      <p:ext uri="{BB962C8B-B14F-4D97-AF65-F5344CB8AC3E}">
        <p14:creationId xmlns:p14="http://schemas.microsoft.com/office/powerpoint/2010/main" val="14780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CHECK – Climate for Learning </a:t>
            </a:r>
          </a:p>
          <a:p>
            <a:r>
              <a:rPr lang="en-GB" dirty="0"/>
              <a:t>Have I spoken with the class teacher first? (Input Agreement checklist)?</a:t>
            </a:r>
          </a:p>
          <a:p>
            <a:r>
              <a:rPr lang="en-GB" dirty="0"/>
              <a:t>Have I introduced myself?</a:t>
            </a:r>
          </a:p>
          <a:p>
            <a:r>
              <a:rPr lang="en-GB" dirty="0"/>
              <a:t>Have I explained the ground rules? (Join in; hands up to answer; listen when I/someone else is speaking.)</a:t>
            </a:r>
          </a:p>
          <a:p>
            <a:endParaRPr lang="en-GB" dirty="0"/>
          </a:p>
          <a:p>
            <a:r>
              <a:rPr lang="en-GB" dirty="0"/>
              <a:t>Today</a:t>
            </a:r>
            <a:r>
              <a:rPr lang="en-GB" baseline="0" dirty="0"/>
              <a:t> I am going to talk to you about how to stay safe at Halloween and on Bonfire Night</a:t>
            </a:r>
            <a:endParaRPr lang="en-GB" dirty="0"/>
          </a:p>
          <a:p>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1</a:t>
            </a:fld>
            <a:endParaRPr lang="en-GB"/>
          </a:p>
        </p:txBody>
      </p:sp>
    </p:spTree>
    <p:extLst>
      <p:ext uri="{BB962C8B-B14F-4D97-AF65-F5344CB8AC3E}">
        <p14:creationId xmlns:p14="http://schemas.microsoft.com/office/powerpoint/2010/main" val="410884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anyone doing anything special for Halloween or Bonfire Night?</a:t>
            </a:r>
          </a:p>
          <a:p>
            <a:endParaRPr lang="en-GB" dirty="0"/>
          </a:p>
          <a:p>
            <a:r>
              <a:rPr lang="en-GB" dirty="0"/>
              <a:t>Has anyone ever been to a Bonfire or fireworks display before?</a:t>
            </a:r>
          </a:p>
          <a:p>
            <a:endParaRPr lang="en-GB" dirty="0"/>
          </a:p>
          <a:p>
            <a:r>
              <a:rPr lang="en-GB" dirty="0"/>
              <a:t>Listen in turn to a</a:t>
            </a:r>
            <a:r>
              <a:rPr lang="en-GB" baseline="0" dirty="0"/>
              <a:t> few comments. Take the opportunity to learn some children’s names and build relations through being interested in what they are doing. </a:t>
            </a:r>
          </a:p>
          <a:p>
            <a:endParaRPr lang="en-GB" baseline="0" dirty="0"/>
          </a:p>
        </p:txBody>
      </p:sp>
      <p:sp>
        <p:nvSpPr>
          <p:cNvPr id="4" name="Slide Number Placeholder 3"/>
          <p:cNvSpPr>
            <a:spLocks noGrp="1"/>
          </p:cNvSpPr>
          <p:nvPr>
            <p:ph type="sldNum" sz="quarter" idx="10"/>
          </p:nvPr>
        </p:nvSpPr>
        <p:spPr/>
        <p:txBody>
          <a:bodyPr/>
          <a:lstStyle/>
          <a:p>
            <a:fld id="{6F283341-0079-4AD7-8FCE-82F235A73BC5}" type="slidenum">
              <a:rPr lang="en-GB" smtClean="0"/>
              <a:t>2</a:t>
            </a:fld>
            <a:endParaRPr lang="en-GB"/>
          </a:p>
        </p:txBody>
      </p:sp>
    </p:spTree>
    <p:extLst>
      <p:ext uri="{BB962C8B-B14F-4D97-AF65-F5344CB8AC3E}">
        <p14:creationId xmlns:p14="http://schemas.microsoft.com/office/powerpoint/2010/main" val="346622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a:t>
            </a:r>
            <a:r>
              <a:rPr lang="en-GB" baseline="0" dirty="0"/>
              <a:t>. That’s more than one phone call every minute of the day </a:t>
            </a:r>
            <a:r>
              <a:rPr lang="en-GB" baseline="0"/>
              <a:t>and night!</a:t>
            </a:r>
            <a:endParaRPr lang="en-GB" baseline="0" dirty="0"/>
          </a:p>
          <a:p>
            <a:endParaRPr lang="en-GB" baseline="0" dirty="0"/>
          </a:p>
          <a:p>
            <a:r>
              <a:rPr lang="en-GB" u="sng" baseline="0" dirty="0"/>
              <a:t>Why do you think Halloween and Bonfire night is the busiest time of year? Flick back to previous slide if children are struggling for ideas or prompt with what might happen with fire/fireworks/trick or treating?</a:t>
            </a:r>
          </a:p>
          <a:p>
            <a:endParaRPr lang="en-GB" baseline="0" dirty="0"/>
          </a:p>
          <a:p>
            <a:r>
              <a:rPr lang="en-GB" baseline="0" dirty="0"/>
              <a:t>Does anyone know what this lady is doing? Take ideas but explain she is a call handler. She answers the telephone when you ring the police. Her headset is part of the phone. Do you think she is on her own or are there lots of call handlers with her? Clarify perceptions. She, and lots and lots of other people in a big room answer the calls.</a:t>
            </a:r>
          </a:p>
          <a:p>
            <a:endParaRPr lang="en-GB" baseline="0" dirty="0"/>
          </a:p>
          <a:p>
            <a:r>
              <a:rPr lang="en-GB" u="sng" baseline="0" dirty="0"/>
              <a:t>Why do people usually ring 999?</a:t>
            </a:r>
          </a:p>
          <a:p>
            <a:endParaRPr lang="en-GB" baseline="0" dirty="0"/>
          </a:p>
          <a:p>
            <a:r>
              <a:rPr lang="en-GB" baseline="0" dirty="0"/>
              <a:t>Take some ideas and explain some if children aren’t sure. (Try to use the children’s names as you learn them. It will mean a lot to them!)</a:t>
            </a:r>
          </a:p>
          <a:p>
            <a:endParaRPr lang="en-GB" baseline="0" dirty="0"/>
          </a:p>
          <a:p>
            <a:r>
              <a:rPr lang="en-GB" baseline="0" dirty="0"/>
              <a:t>At Halloween and Bonfire Night, with the hundreds of extra calls, it can take seconds longer to find out which calls really need urgent help, and those seconds can put people lives in danger.</a:t>
            </a:r>
          </a:p>
          <a:p>
            <a:endParaRPr lang="en-GB" baseline="0" dirty="0"/>
          </a:p>
          <a:p>
            <a:r>
              <a:rPr lang="en-GB" baseline="0" dirty="0"/>
              <a:t>For this reason, it’s really important that we know how to be safe, and to help keep each other safe.</a:t>
            </a:r>
          </a:p>
          <a:p>
            <a:endParaRPr lang="en-GB" baseline="0" dirty="0"/>
          </a:p>
          <a:p>
            <a:r>
              <a:rPr lang="en-GB" baseline="0" dirty="0"/>
              <a:t>We don’t want anyone here, or any of your families or friends needing to call the police.</a:t>
            </a:r>
          </a:p>
          <a:p>
            <a:endParaRPr lang="en-GB" u="sng" baseline="0" dirty="0"/>
          </a:p>
          <a:p>
            <a:r>
              <a:rPr lang="en-GB" u="sng" baseline="0" dirty="0"/>
              <a:t>So how can we stay safe at Halloween and Bonfire Night?</a:t>
            </a:r>
          </a:p>
          <a:p>
            <a:r>
              <a:rPr lang="en-GB" u="sng" baseline="0" dirty="0"/>
              <a:t>(next slide)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3</a:t>
            </a:fld>
            <a:endParaRPr lang="en-GB"/>
          </a:p>
        </p:txBody>
      </p:sp>
    </p:spTree>
    <p:extLst>
      <p:ext uri="{BB962C8B-B14F-4D97-AF65-F5344CB8AC3E}">
        <p14:creationId xmlns:p14="http://schemas.microsoft.com/office/powerpoint/2010/main" val="105350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away to stay safe, not get in trouble, and not be associated with people doing the wrong thing.</a:t>
            </a:r>
          </a:p>
          <a:p>
            <a:r>
              <a:rPr lang="en-GB" dirty="0"/>
              <a:t>Tell someone so they can be looked after and kept safe</a:t>
            </a:r>
          </a:p>
        </p:txBody>
      </p:sp>
      <p:sp>
        <p:nvSpPr>
          <p:cNvPr id="4" name="Slide Number Placeholder 3"/>
          <p:cNvSpPr>
            <a:spLocks noGrp="1"/>
          </p:cNvSpPr>
          <p:nvPr>
            <p:ph type="sldNum" sz="quarter" idx="10"/>
          </p:nvPr>
        </p:nvSpPr>
        <p:spPr/>
        <p:txBody>
          <a:bodyPr/>
          <a:lstStyle/>
          <a:p>
            <a:fld id="{6F283341-0079-4AD7-8FCE-82F235A73BC5}" type="slidenum">
              <a:rPr lang="en-GB" smtClean="0"/>
              <a:t>4</a:t>
            </a:fld>
            <a:endParaRPr lang="en-GB"/>
          </a:p>
        </p:txBody>
      </p:sp>
    </p:spTree>
    <p:extLst>
      <p:ext uri="{BB962C8B-B14F-4D97-AF65-F5344CB8AC3E}">
        <p14:creationId xmlns:p14="http://schemas.microsoft.com/office/powerpoint/2010/main" val="259509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a:t>
            </a:r>
            <a:r>
              <a:rPr lang="en-GB" baseline="0" dirty="0"/>
              <a:t> slide as the animations appear.</a:t>
            </a:r>
          </a:p>
          <a:p>
            <a:endParaRPr lang="en-GB" baseline="0" dirty="0"/>
          </a:p>
          <a:p>
            <a:r>
              <a:rPr lang="en-GB" baseline="0" dirty="0"/>
              <a:t>Discus the last point – why might people have a sign saying, ‘no’?</a:t>
            </a:r>
          </a:p>
          <a:p>
            <a:r>
              <a:rPr lang="en-GB" baseline="0" dirty="0"/>
              <a:t>Elderly; baby asleep, shift workers; loud dog/pets. </a:t>
            </a:r>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5</a:t>
            </a:fld>
            <a:endParaRPr lang="en-GB"/>
          </a:p>
        </p:txBody>
      </p:sp>
    </p:spTree>
    <p:extLst>
      <p:ext uri="{BB962C8B-B14F-4D97-AF65-F5344CB8AC3E}">
        <p14:creationId xmlns:p14="http://schemas.microsoft.com/office/powerpoint/2010/main" val="120414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sparkler safety explaining</a:t>
            </a:r>
            <a:r>
              <a:rPr lang="en-GB" baseline="0" dirty="0"/>
              <a:t> reasons why. You can put used sparklers in a bucket of water to make sure they cool down. Mention the big fireworks poster. Leave fireworks to the adult!</a:t>
            </a:r>
          </a:p>
          <a:p>
            <a:endParaRPr lang="en-GB" baseline="0" dirty="0"/>
          </a:p>
          <a:p>
            <a:r>
              <a:rPr lang="en-GB" baseline="0" dirty="0"/>
              <a:t>Talk about care for pets, and how fireworks and loud bangs scare them. This helps little children empathise with the feelings of others. Who else might be scared? Babies? </a:t>
            </a:r>
          </a:p>
          <a:p>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6</a:t>
            </a:fld>
            <a:endParaRPr lang="en-GB"/>
          </a:p>
        </p:txBody>
      </p:sp>
    </p:spTree>
    <p:extLst>
      <p:ext uri="{BB962C8B-B14F-4D97-AF65-F5344CB8AC3E}">
        <p14:creationId xmlns:p14="http://schemas.microsoft.com/office/powerpoint/2010/main" val="122328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a:t>
            </a:r>
            <a:r>
              <a:rPr lang="en-GB" baseline="0" dirty="0"/>
              <a:t> End building positive relationships!</a:t>
            </a:r>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7</a:t>
            </a:fld>
            <a:endParaRPr lang="en-GB"/>
          </a:p>
        </p:txBody>
      </p:sp>
    </p:spTree>
    <p:extLst>
      <p:ext uri="{BB962C8B-B14F-4D97-AF65-F5344CB8AC3E}">
        <p14:creationId xmlns:p14="http://schemas.microsoft.com/office/powerpoint/2010/main" val="303649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and Links</a:t>
            </a:r>
          </a:p>
        </p:txBody>
      </p:sp>
      <p:sp>
        <p:nvSpPr>
          <p:cNvPr id="4" name="Slide Number Placeholder 3"/>
          <p:cNvSpPr>
            <a:spLocks noGrp="1"/>
          </p:cNvSpPr>
          <p:nvPr>
            <p:ph type="sldNum" sz="quarter" idx="10"/>
          </p:nvPr>
        </p:nvSpPr>
        <p:spPr/>
        <p:txBody>
          <a:bodyPr/>
          <a:lstStyle/>
          <a:p>
            <a:fld id="{6F283341-0079-4AD7-8FCE-82F235A73BC5}" type="slidenum">
              <a:rPr lang="en-GB" smtClean="0"/>
              <a:t>8</a:t>
            </a:fld>
            <a:endParaRPr lang="en-GB"/>
          </a:p>
        </p:txBody>
      </p:sp>
    </p:spTree>
    <p:extLst>
      <p:ext uri="{BB962C8B-B14F-4D97-AF65-F5344CB8AC3E}">
        <p14:creationId xmlns:p14="http://schemas.microsoft.com/office/powerpoint/2010/main" val="299034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16075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36533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5985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424851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CE20E-A299-4B3F-85DF-98E5589C3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05763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5CE20E-A299-4B3F-85DF-98E5589C3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252259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5CE20E-A299-4B3F-85DF-98E5589C3871}"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390238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5CE20E-A299-4B3F-85DF-98E5589C3871}"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42543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CE20E-A299-4B3F-85DF-98E5589C3871}"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22467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CE20E-A299-4B3F-85DF-98E5589C3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89212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CE20E-A299-4B3F-85DF-98E5589C3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25699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CE20E-A299-4B3F-85DF-98E5589C3871}" type="datetimeFigureOut">
              <a:rPr lang="en-GB" smtClean="0"/>
              <a:t>12/10/2021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122A3-F9CD-4991-9856-1684ABF401DE}" type="slidenum">
              <a:rPr lang="en-GB" smtClean="0"/>
              <a:t>‹#›</a:t>
            </a:fld>
            <a:endParaRPr lang="en-GB"/>
          </a:p>
        </p:txBody>
      </p:sp>
    </p:spTree>
    <p:extLst>
      <p:ext uri="{BB962C8B-B14F-4D97-AF65-F5344CB8AC3E}">
        <p14:creationId xmlns:p14="http://schemas.microsoft.com/office/powerpoint/2010/main" val="93565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hyperlink" Target="https://www.westyorkshire.police.uk/advice/personal-safety/bonfire-firework-halloween-safety/bonfire-firework-safety/bonfire-firework-safety" TargetMode="External"/><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hyperlink" Target="https://www.westyorkshire.police.uk/advice/personal-safety/bonfire-firework-halloween-safety/halloween-safety-advice/halloween-safety-ad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06" y="204818"/>
            <a:ext cx="10905194" cy="61196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4"/>
          <a:stretch>
            <a:fillRect/>
          </a:stretch>
        </p:blipFill>
        <p:spPr>
          <a:xfrm>
            <a:off x="9896038" y="5608637"/>
            <a:ext cx="1292464" cy="493819"/>
          </a:xfrm>
          <a:prstGeom prst="rect">
            <a:avLst/>
          </a:prstGeom>
        </p:spPr>
      </p:pic>
      <p:sp>
        <p:nvSpPr>
          <p:cNvPr id="7" name="TextBox 6"/>
          <p:cNvSpPr txBox="1"/>
          <p:nvPr/>
        </p:nvSpPr>
        <p:spPr>
          <a:xfrm>
            <a:off x="1198605" y="469557"/>
            <a:ext cx="8147289" cy="3062220"/>
          </a:xfrm>
          <a:prstGeom prst="rect">
            <a:avLst/>
          </a:prstGeom>
          <a:noFill/>
        </p:spPr>
        <p:txBody>
          <a:bodyPr wrap="square" rtlCol="0">
            <a:spAutoFit/>
          </a:bodyPr>
          <a:lstStyle/>
          <a:p>
            <a:pPr algn="ctr"/>
            <a:r>
              <a:rPr lang="en-GB" sz="9600" b="1" dirty="0">
                <a:ln w="19050">
                  <a:solidFill>
                    <a:schemeClr val="tx1"/>
                  </a:solidFill>
                  <a:prstDash val="solid"/>
                </a:ln>
                <a:solidFill>
                  <a:srgbClr val="FFFFFF"/>
                </a:solidFill>
                <a:effectLst>
                  <a:outerShdw dist="38100" dir="2700000" algn="tl" rotWithShape="0">
                    <a:schemeClr val="accent2"/>
                  </a:outerShdw>
                </a:effectLst>
                <a:latin typeface="Chiller" panose="04020404031007020602" pitchFamily="82" charset="0"/>
              </a:rPr>
              <a:t>Halloween and </a:t>
            </a:r>
            <a:r>
              <a:rPr lang="en-GB" sz="9600" b="1">
                <a:ln w="19050">
                  <a:solidFill>
                    <a:schemeClr val="tx1"/>
                  </a:solidFill>
                  <a:prstDash val="solid"/>
                </a:ln>
                <a:solidFill>
                  <a:srgbClr val="FFFFFF"/>
                </a:solidFill>
                <a:effectLst>
                  <a:outerShdw dist="38100" dir="2700000" algn="tl" rotWithShape="0">
                    <a:schemeClr val="accent2"/>
                  </a:outerShdw>
                </a:effectLst>
                <a:latin typeface="Chiller" panose="04020404031007020602" pitchFamily="82" charset="0"/>
              </a:rPr>
              <a:t>Bonfire                       Night</a:t>
            </a:r>
            <a:endParaRPr lang="en-GB" sz="9600" b="1" dirty="0">
              <a:ln w="19050">
                <a:solidFill>
                  <a:schemeClr val="tx1"/>
                </a:solidFill>
                <a:prstDash val="solid"/>
              </a:ln>
              <a:solidFill>
                <a:srgbClr val="FFFFFF"/>
              </a:solidFill>
              <a:effectLst>
                <a:outerShdw dist="38100" dir="2700000" algn="tl" rotWithShape="0">
                  <a:schemeClr val="accent2"/>
                </a:outerShdw>
              </a:effectLst>
              <a:latin typeface="Chiller" panose="04020404031007020602" pitchFamily="82" charset="0"/>
            </a:endParaRPr>
          </a:p>
        </p:txBody>
      </p:sp>
    </p:spTree>
    <p:extLst>
      <p:ext uri="{BB962C8B-B14F-4D97-AF65-F5344CB8AC3E}">
        <p14:creationId xmlns:p14="http://schemas.microsoft.com/office/powerpoint/2010/main" val="393411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194293" y="5775649"/>
            <a:ext cx="1725944" cy="65944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7" y="678795"/>
            <a:ext cx="4416107" cy="2023655"/>
          </a:xfrm>
          <a:prstGeom prst="rect">
            <a:avLst/>
          </a:prstGeom>
          <a:ln w="9525">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407" y="3228794"/>
            <a:ext cx="4101581" cy="2876575"/>
          </a:xfrm>
          <a:prstGeom prst="rect">
            <a:avLst/>
          </a:prstGeom>
        </p:spPr>
      </p:pic>
      <p:pic>
        <p:nvPicPr>
          <p:cNvPr id="8" name="Picture 7"/>
          <p:cNvPicPr>
            <a:picLocks noChangeAspect="1"/>
          </p:cNvPicPr>
          <p:nvPr/>
        </p:nvPicPr>
        <p:blipFill>
          <a:blip r:embed="rId6"/>
          <a:stretch>
            <a:fillRect/>
          </a:stretch>
        </p:blipFill>
        <p:spPr>
          <a:xfrm>
            <a:off x="9426444" y="3028643"/>
            <a:ext cx="2493793" cy="2374358"/>
          </a:xfrm>
          <a:prstGeom prst="rect">
            <a:avLst/>
          </a:prstGeom>
          <a:ln w="9525">
            <a:solidFill>
              <a:schemeClr val="tx1"/>
            </a:solid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0042" y="480374"/>
            <a:ext cx="2360256" cy="2222076"/>
          </a:xfrm>
          <a:prstGeom prst="rect">
            <a:avLst/>
          </a:prstGeom>
          <a:ln w="9525">
            <a:solidFill>
              <a:schemeClr val="tx1"/>
            </a:solidFill>
          </a:ln>
        </p:spPr>
      </p:pic>
      <p:pic>
        <p:nvPicPr>
          <p:cNvPr id="11" name="Picture 10"/>
          <p:cNvPicPr>
            <a:picLocks noChangeAspect="1"/>
          </p:cNvPicPr>
          <p:nvPr/>
        </p:nvPicPr>
        <p:blipFill>
          <a:blip r:embed="rId8"/>
          <a:stretch>
            <a:fillRect/>
          </a:stretch>
        </p:blipFill>
        <p:spPr>
          <a:xfrm>
            <a:off x="8432785" y="319007"/>
            <a:ext cx="3319273" cy="238344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684" y="3228794"/>
            <a:ext cx="3969423" cy="2546855"/>
          </a:xfrm>
          <a:prstGeom prst="rect">
            <a:avLst/>
          </a:prstGeom>
        </p:spPr>
      </p:pic>
    </p:spTree>
    <p:extLst>
      <p:ext uri="{BB962C8B-B14F-4D97-AF65-F5344CB8AC3E}">
        <p14:creationId xmlns:p14="http://schemas.microsoft.com/office/powerpoint/2010/main" val="94150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1578" y="6430534"/>
            <a:ext cx="2377325"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2" name="TextBox 1"/>
          <p:cNvSpPr txBox="1"/>
          <p:nvPr/>
        </p:nvSpPr>
        <p:spPr>
          <a:xfrm>
            <a:off x="810706" y="605888"/>
            <a:ext cx="10077254" cy="2554545"/>
          </a:xfrm>
          <a:prstGeom prst="rect">
            <a:avLst/>
          </a:prstGeom>
          <a:noFill/>
        </p:spPr>
        <p:txBody>
          <a:bodyPr wrap="square" rtlCol="0">
            <a:spAutoFit/>
          </a:bodyPr>
          <a:lstStyle/>
          <a:p>
            <a:pPr algn="ctr"/>
            <a:r>
              <a:rPr lang="en-GB" sz="2800" u="sng" dirty="0"/>
              <a:t>Did you know…?</a:t>
            </a:r>
          </a:p>
          <a:p>
            <a:pPr algn="ctr"/>
            <a:endParaRPr lang="en-GB" sz="2800" dirty="0"/>
          </a:p>
          <a:p>
            <a:pPr algn="ctr"/>
            <a:r>
              <a:rPr lang="en-GB" sz="2800" dirty="0"/>
              <a:t>Halloween and Bonfire Night week are one of the</a:t>
            </a:r>
          </a:p>
          <a:p>
            <a:pPr algn="ctr"/>
            <a:r>
              <a:rPr lang="en-GB" sz="2800" dirty="0"/>
              <a:t> busiest times of the year for the police.</a:t>
            </a:r>
          </a:p>
          <a:p>
            <a:pPr algn="ctr"/>
            <a:endParaRPr lang="en-GB" sz="2400" dirty="0"/>
          </a:p>
          <a:p>
            <a:pPr algn="ctr"/>
            <a:endParaRPr lang="en-GB" sz="2400" dirty="0"/>
          </a:p>
        </p:txBody>
      </p:sp>
      <p:pic>
        <p:nvPicPr>
          <p:cNvPr id="3" name="Picture 2"/>
          <p:cNvPicPr>
            <a:picLocks noChangeAspect="1"/>
          </p:cNvPicPr>
          <p:nvPr/>
        </p:nvPicPr>
        <p:blipFill>
          <a:blip r:embed="rId4"/>
          <a:stretch>
            <a:fillRect/>
          </a:stretch>
        </p:blipFill>
        <p:spPr>
          <a:xfrm>
            <a:off x="2568903" y="2625748"/>
            <a:ext cx="2228850" cy="3609975"/>
          </a:xfrm>
          <a:prstGeom prst="rect">
            <a:avLst/>
          </a:prstGeom>
          <a:ln w="9525" cap="sq" cmpd="thickThin">
            <a:solidFill>
              <a:srgbClr val="000000"/>
            </a:solidFill>
            <a:prstDash val="solid"/>
            <a:miter lim="800000"/>
          </a:ln>
          <a:effectLst>
            <a:innerShdw blurRad="76200">
              <a:srgbClr val="000000"/>
            </a:innerShdw>
          </a:effectLst>
        </p:spPr>
      </p:pic>
      <p:sp>
        <p:nvSpPr>
          <p:cNvPr id="4" name="TextBox 3"/>
          <p:cNvSpPr txBox="1"/>
          <p:nvPr/>
        </p:nvSpPr>
        <p:spPr>
          <a:xfrm>
            <a:off x="6348193" y="3427485"/>
            <a:ext cx="3904171" cy="1754326"/>
          </a:xfrm>
          <a:prstGeom prst="rect">
            <a:avLst/>
          </a:prstGeom>
          <a:noFill/>
          <a:ln w="12700">
            <a:solidFill>
              <a:schemeClr val="tx1"/>
            </a:solidFill>
          </a:ln>
        </p:spPr>
        <p:txBody>
          <a:bodyPr wrap="square" rtlCol="0">
            <a:spAutoFit/>
          </a:bodyPr>
          <a:lstStyle/>
          <a:p>
            <a:r>
              <a:rPr lang="en-GB" dirty="0">
                <a:latin typeface="+mj-lt"/>
              </a:rPr>
              <a:t>In West Yorkshire;</a:t>
            </a:r>
          </a:p>
          <a:p>
            <a:endParaRPr lang="en-GB" dirty="0">
              <a:latin typeface="+mj-lt"/>
            </a:endParaRPr>
          </a:p>
          <a:p>
            <a:r>
              <a:rPr lang="en-GB" dirty="0">
                <a:latin typeface="+mj-lt"/>
              </a:rPr>
              <a:t>1,573 people rang 999 on 31</a:t>
            </a:r>
            <a:r>
              <a:rPr lang="en-GB" baseline="30000" dirty="0">
                <a:latin typeface="+mj-lt"/>
              </a:rPr>
              <a:t>st</a:t>
            </a:r>
            <a:r>
              <a:rPr lang="en-GB" dirty="0">
                <a:latin typeface="+mj-lt"/>
              </a:rPr>
              <a:t> October (Halloween) </a:t>
            </a:r>
          </a:p>
          <a:p>
            <a:endParaRPr lang="en-GB" dirty="0">
              <a:latin typeface="+mj-lt"/>
            </a:endParaRPr>
          </a:p>
          <a:p>
            <a:r>
              <a:rPr lang="en-GB" dirty="0">
                <a:latin typeface="+mj-lt"/>
              </a:rPr>
              <a:t>in just 24 hours (that’s one day).</a:t>
            </a:r>
          </a:p>
        </p:txBody>
      </p:sp>
    </p:spTree>
    <p:extLst>
      <p:ext uri="{BB962C8B-B14F-4D97-AF65-F5344CB8AC3E}">
        <p14:creationId xmlns:p14="http://schemas.microsoft.com/office/powerpoint/2010/main" val="10104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524111" y="5941271"/>
            <a:ext cx="1292464" cy="493819"/>
          </a:xfrm>
          <a:prstGeom prst="rect">
            <a:avLst/>
          </a:prstGeom>
        </p:spPr>
      </p:pic>
      <p:sp>
        <p:nvSpPr>
          <p:cNvPr id="7" name="TextBox 6"/>
          <p:cNvSpPr txBox="1"/>
          <p:nvPr/>
        </p:nvSpPr>
        <p:spPr>
          <a:xfrm>
            <a:off x="1198605" y="469557"/>
            <a:ext cx="6172013" cy="1938992"/>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Halloween and Bonfire                       Night</a:t>
            </a:r>
          </a:p>
        </p:txBody>
      </p:sp>
      <p:pic>
        <p:nvPicPr>
          <p:cNvPr id="2" name="Picture 1">
            <a:extLst>
              <a:ext uri="{FF2B5EF4-FFF2-40B4-BE49-F238E27FC236}">
                <a16:creationId xmlns:a16="http://schemas.microsoft.com/office/drawing/2014/main" id="{1046774E-16D9-4D6F-8ACF-5C33ADBE7782}"/>
              </a:ext>
            </a:extLst>
          </p:cNvPr>
          <p:cNvPicPr>
            <a:picLocks noChangeAspect="1"/>
          </p:cNvPicPr>
          <p:nvPr/>
        </p:nvPicPr>
        <p:blipFill>
          <a:blip r:embed="rId4"/>
          <a:stretch>
            <a:fillRect/>
          </a:stretch>
        </p:blipFill>
        <p:spPr>
          <a:xfrm>
            <a:off x="1034233" y="3429000"/>
            <a:ext cx="835293" cy="2364134"/>
          </a:xfrm>
          <a:prstGeom prst="rect">
            <a:avLst/>
          </a:prstGeom>
        </p:spPr>
      </p:pic>
      <p:pic>
        <p:nvPicPr>
          <p:cNvPr id="3" name="Picture 2">
            <a:extLst>
              <a:ext uri="{FF2B5EF4-FFF2-40B4-BE49-F238E27FC236}">
                <a16:creationId xmlns:a16="http://schemas.microsoft.com/office/drawing/2014/main" id="{2D081197-0BB4-4904-8841-CC62B1C40280}"/>
              </a:ext>
            </a:extLst>
          </p:cNvPr>
          <p:cNvPicPr>
            <a:picLocks noChangeAspect="1"/>
          </p:cNvPicPr>
          <p:nvPr/>
        </p:nvPicPr>
        <p:blipFill>
          <a:blip r:embed="rId5"/>
          <a:stretch>
            <a:fillRect/>
          </a:stretch>
        </p:blipFill>
        <p:spPr>
          <a:xfrm>
            <a:off x="2622916" y="2675861"/>
            <a:ext cx="4581447" cy="3117273"/>
          </a:xfrm>
          <a:prstGeom prst="rect">
            <a:avLst/>
          </a:prstGeom>
        </p:spPr>
      </p:pic>
      <p:sp>
        <p:nvSpPr>
          <p:cNvPr id="9" name="Thought Bubble: Cloud 8">
            <a:extLst>
              <a:ext uri="{FF2B5EF4-FFF2-40B4-BE49-F238E27FC236}">
                <a16:creationId xmlns:a16="http://schemas.microsoft.com/office/drawing/2014/main" id="{295EAD62-1A5F-4FEB-82A1-2193AE5FAF39}"/>
              </a:ext>
            </a:extLst>
          </p:cNvPr>
          <p:cNvSpPr/>
          <p:nvPr/>
        </p:nvSpPr>
        <p:spPr>
          <a:xfrm>
            <a:off x="1411605" y="2758101"/>
            <a:ext cx="914400" cy="612648"/>
          </a:xfrm>
          <a:prstGeom prst="cloudCallou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Rounded MT Bold" panose="020F0704030504030204" pitchFamily="34" charset="0"/>
              </a:rPr>
              <a:t>?</a:t>
            </a:r>
          </a:p>
        </p:txBody>
      </p:sp>
      <p:pic>
        <p:nvPicPr>
          <p:cNvPr id="10" name="Picture 9">
            <a:extLst>
              <a:ext uri="{FF2B5EF4-FFF2-40B4-BE49-F238E27FC236}">
                <a16:creationId xmlns:a16="http://schemas.microsoft.com/office/drawing/2014/main" id="{25803030-3D2E-4E27-AE53-9C30596D7012}"/>
              </a:ext>
            </a:extLst>
          </p:cNvPr>
          <p:cNvPicPr>
            <a:picLocks noChangeAspect="1"/>
          </p:cNvPicPr>
          <p:nvPr/>
        </p:nvPicPr>
        <p:blipFill>
          <a:blip r:embed="rId6"/>
          <a:stretch>
            <a:fillRect/>
          </a:stretch>
        </p:blipFill>
        <p:spPr>
          <a:xfrm>
            <a:off x="10550290" y="1960072"/>
            <a:ext cx="1140678" cy="3117273"/>
          </a:xfrm>
          <a:prstGeom prst="rect">
            <a:avLst/>
          </a:prstGeom>
        </p:spPr>
      </p:pic>
      <p:sp>
        <p:nvSpPr>
          <p:cNvPr id="11" name="Speech Bubble: Rectangle with Corners Rounded 10">
            <a:extLst>
              <a:ext uri="{FF2B5EF4-FFF2-40B4-BE49-F238E27FC236}">
                <a16:creationId xmlns:a16="http://schemas.microsoft.com/office/drawing/2014/main" id="{5D2AC577-8B40-48A3-9C57-643FF2D81396}"/>
              </a:ext>
            </a:extLst>
          </p:cNvPr>
          <p:cNvSpPr/>
          <p:nvPr/>
        </p:nvSpPr>
        <p:spPr>
          <a:xfrm>
            <a:off x="7278255" y="469558"/>
            <a:ext cx="2854036" cy="1490514"/>
          </a:xfrm>
          <a:prstGeom prst="wedgeRoundRectCallout">
            <a:avLst>
              <a:gd name="adj1" fmla="val 74452"/>
              <a:gd name="adj2" fmla="val 83700"/>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would you do if you saw someone doing something dangerous or wrong?</a:t>
            </a:r>
            <a:r>
              <a:rPr lang="en-GB" dirty="0"/>
              <a:t> </a:t>
            </a:r>
          </a:p>
        </p:txBody>
      </p:sp>
      <p:pic>
        <p:nvPicPr>
          <p:cNvPr id="16" name="Picture 15">
            <a:extLst>
              <a:ext uri="{FF2B5EF4-FFF2-40B4-BE49-F238E27FC236}">
                <a16:creationId xmlns:a16="http://schemas.microsoft.com/office/drawing/2014/main" id="{B596ABA9-5E5E-4F24-AB9D-D329F75746C5}"/>
              </a:ext>
            </a:extLst>
          </p:cNvPr>
          <p:cNvPicPr>
            <a:picLocks noChangeAspect="1"/>
          </p:cNvPicPr>
          <p:nvPr/>
        </p:nvPicPr>
        <p:blipFill>
          <a:blip r:embed="rId7"/>
          <a:stretch>
            <a:fillRect/>
          </a:stretch>
        </p:blipFill>
        <p:spPr>
          <a:xfrm>
            <a:off x="7831742" y="3272472"/>
            <a:ext cx="2257425" cy="1924050"/>
          </a:xfrm>
          <a:prstGeom prst="rect">
            <a:avLst/>
          </a:prstGeom>
        </p:spPr>
      </p:pic>
    </p:spTree>
    <p:extLst>
      <p:ext uri="{BB962C8B-B14F-4D97-AF65-F5344CB8AC3E}">
        <p14:creationId xmlns:p14="http://schemas.microsoft.com/office/powerpoint/2010/main" val="3436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pic>
        <p:nvPicPr>
          <p:cNvPr id="2" name="Picture 1"/>
          <p:cNvPicPr>
            <a:picLocks noChangeAspect="1"/>
          </p:cNvPicPr>
          <p:nvPr/>
        </p:nvPicPr>
        <p:blipFill>
          <a:blip r:embed="rId4"/>
          <a:stretch>
            <a:fillRect/>
          </a:stretch>
        </p:blipFill>
        <p:spPr>
          <a:xfrm>
            <a:off x="244837" y="767442"/>
            <a:ext cx="5421178" cy="4054718"/>
          </a:xfrm>
          <a:prstGeom prst="rect">
            <a:avLst/>
          </a:prstGeom>
        </p:spPr>
      </p:pic>
      <p:sp>
        <p:nvSpPr>
          <p:cNvPr id="3" name="TextBox 2"/>
          <p:cNvSpPr txBox="1"/>
          <p:nvPr/>
        </p:nvSpPr>
        <p:spPr>
          <a:xfrm>
            <a:off x="6433457" y="628649"/>
            <a:ext cx="4898572" cy="923330"/>
          </a:xfrm>
          <a:prstGeom prst="rect">
            <a:avLst/>
          </a:prstGeom>
          <a:noFill/>
        </p:spPr>
        <p:txBody>
          <a:bodyPr wrap="square" rtlCol="0">
            <a:spAutoFit/>
          </a:bodyPr>
          <a:lstStyle/>
          <a:p>
            <a:r>
              <a:rPr lang="en-GB" u="sng" dirty="0"/>
              <a:t>How else can we stay safe at Halloween?</a:t>
            </a:r>
          </a:p>
          <a:p>
            <a:endParaRPr lang="en-GB" u="sng" dirty="0"/>
          </a:p>
          <a:p>
            <a:endParaRPr lang="en-GB" u="sng" dirty="0"/>
          </a:p>
        </p:txBody>
      </p:sp>
      <p:pic>
        <p:nvPicPr>
          <p:cNvPr id="4" name="Picture 3"/>
          <p:cNvPicPr>
            <a:picLocks noChangeAspect="1"/>
          </p:cNvPicPr>
          <p:nvPr/>
        </p:nvPicPr>
        <p:blipFill>
          <a:blip r:embed="rId5"/>
          <a:stretch>
            <a:fillRect/>
          </a:stretch>
        </p:blipFill>
        <p:spPr>
          <a:xfrm>
            <a:off x="6144083" y="1313411"/>
            <a:ext cx="1531997" cy="1305098"/>
          </a:xfrm>
          <a:prstGeom prst="rect">
            <a:avLst/>
          </a:prstGeom>
          <a:ln w="9525">
            <a:solidFill>
              <a:schemeClr val="tx1"/>
            </a:solidFill>
          </a:ln>
        </p:spPr>
      </p:pic>
      <p:sp>
        <p:nvSpPr>
          <p:cNvPr id="7" name="TextBox 6"/>
          <p:cNvSpPr txBox="1"/>
          <p:nvPr/>
        </p:nvSpPr>
        <p:spPr>
          <a:xfrm>
            <a:off x="8154148" y="1715912"/>
            <a:ext cx="3363686" cy="369332"/>
          </a:xfrm>
          <a:prstGeom prst="rect">
            <a:avLst/>
          </a:prstGeom>
          <a:noFill/>
        </p:spPr>
        <p:txBody>
          <a:bodyPr wrap="square" rtlCol="0">
            <a:spAutoFit/>
          </a:bodyPr>
          <a:lstStyle/>
          <a:p>
            <a:r>
              <a:rPr lang="en-GB" dirty="0"/>
              <a:t>Which houses should you go to?</a:t>
            </a:r>
          </a:p>
        </p:txBody>
      </p:sp>
      <p:sp>
        <p:nvSpPr>
          <p:cNvPr id="8" name="TextBox 7"/>
          <p:cNvSpPr txBox="1"/>
          <p:nvPr/>
        </p:nvSpPr>
        <p:spPr>
          <a:xfrm rot="10800000" flipV="1">
            <a:off x="8063286" y="1504295"/>
            <a:ext cx="3665764" cy="92333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t>Where you know the people</a:t>
            </a:r>
          </a:p>
          <a:p>
            <a:pPr marL="285750" indent="-285750">
              <a:buFont typeface="Arial" panose="020B0604020202020204" pitchFamily="34" charset="0"/>
              <a:buChar char="•"/>
            </a:pPr>
            <a:r>
              <a:rPr lang="en-GB" dirty="0"/>
              <a:t>Where the house is decorated and welcomes trick or treaters</a:t>
            </a:r>
          </a:p>
        </p:txBody>
      </p:sp>
      <p:pic>
        <p:nvPicPr>
          <p:cNvPr id="9" name="Picture 8"/>
          <p:cNvPicPr>
            <a:picLocks noChangeAspect="1"/>
          </p:cNvPicPr>
          <p:nvPr/>
        </p:nvPicPr>
        <p:blipFill>
          <a:blip r:embed="rId6"/>
          <a:stretch>
            <a:fillRect/>
          </a:stretch>
        </p:blipFill>
        <p:spPr>
          <a:xfrm>
            <a:off x="6114320" y="2972167"/>
            <a:ext cx="1561760" cy="2195827"/>
          </a:xfrm>
          <a:prstGeom prst="rect">
            <a:avLst/>
          </a:prstGeom>
        </p:spPr>
      </p:pic>
      <p:sp>
        <p:nvSpPr>
          <p:cNvPr id="10" name="TextBox 9"/>
          <p:cNvSpPr txBox="1"/>
          <p:nvPr/>
        </p:nvSpPr>
        <p:spPr>
          <a:xfrm>
            <a:off x="8124384" y="3453493"/>
            <a:ext cx="3468901" cy="369332"/>
          </a:xfrm>
          <a:prstGeom prst="rect">
            <a:avLst/>
          </a:prstGeom>
          <a:noFill/>
        </p:spPr>
        <p:txBody>
          <a:bodyPr wrap="square" rtlCol="0">
            <a:spAutoFit/>
          </a:bodyPr>
          <a:lstStyle/>
          <a:p>
            <a:r>
              <a:rPr lang="en-GB" dirty="0"/>
              <a:t>Which houses shouldn’t you go to?</a:t>
            </a:r>
          </a:p>
        </p:txBody>
      </p:sp>
      <p:sp>
        <p:nvSpPr>
          <p:cNvPr id="11" name="TextBox 10"/>
          <p:cNvSpPr txBox="1"/>
          <p:nvPr/>
        </p:nvSpPr>
        <p:spPr>
          <a:xfrm>
            <a:off x="8154148" y="3423749"/>
            <a:ext cx="3394233"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t>If you don’t know the people</a:t>
            </a:r>
          </a:p>
          <a:p>
            <a:pPr marL="285750" indent="-285750">
              <a:buFont typeface="Arial" panose="020B0604020202020204" pitchFamily="34" charset="0"/>
              <a:buChar char="•"/>
            </a:pPr>
            <a:r>
              <a:rPr lang="en-GB" dirty="0"/>
              <a:t>If they have a sign saying NO</a:t>
            </a:r>
          </a:p>
        </p:txBody>
      </p:sp>
    </p:spTree>
    <p:extLst>
      <p:ext uri="{BB962C8B-B14F-4D97-AF65-F5344CB8AC3E}">
        <p14:creationId xmlns:p14="http://schemas.microsoft.com/office/powerpoint/2010/main" val="23092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3" name="TextBox 2"/>
          <p:cNvSpPr txBox="1"/>
          <p:nvPr/>
        </p:nvSpPr>
        <p:spPr>
          <a:xfrm>
            <a:off x="6123215" y="947057"/>
            <a:ext cx="4323806" cy="369332"/>
          </a:xfrm>
          <a:prstGeom prst="rect">
            <a:avLst/>
          </a:prstGeom>
          <a:noFill/>
        </p:spPr>
        <p:txBody>
          <a:bodyPr wrap="square" rtlCol="0">
            <a:spAutoFit/>
          </a:bodyPr>
          <a:lstStyle/>
          <a:p>
            <a:r>
              <a:rPr lang="en-GB" u="sng" dirty="0"/>
              <a:t>How can we stay safe on Bonfire Night?</a:t>
            </a:r>
          </a:p>
        </p:txBody>
      </p:sp>
      <p:pic>
        <p:nvPicPr>
          <p:cNvPr id="4" name="Picture 3"/>
          <p:cNvPicPr>
            <a:picLocks noChangeAspect="1"/>
          </p:cNvPicPr>
          <p:nvPr/>
        </p:nvPicPr>
        <p:blipFill>
          <a:blip r:embed="rId4"/>
          <a:stretch>
            <a:fillRect/>
          </a:stretch>
        </p:blipFill>
        <p:spPr>
          <a:xfrm>
            <a:off x="5021035" y="1673678"/>
            <a:ext cx="1028485" cy="1233487"/>
          </a:xfrm>
          <a:prstGeom prst="rect">
            <a:avLst/>
          </a:prstGeom>
          <a:ln w="12700">
            <a:solidFill>
              <a:schemeClr val="tx1"/>
            </a:solidFill>
          </a:ln>
        </p:spPr>
      </p:pic>
      <p:sp>
        <p:nvSpPr>
          <p:cNvPr id="7" name="TextBox 6"/>
          <p:cNvSpPr txBox="1"/>
          <p:nvPr/>
        </p:nvSpPr>
        <p:spPr>
          <a:xfrm>
            <a:off x="6555921" y="2032907"/>
            <a:ext cx="3224893" cy="369332"/>
          </a:xfrm>
          <a:prstGeom prst="rect">
            <a:avLst/>
          </a:prstGeom>
          <a:noFill/>
        </p:spPr>
        <p:txBody>
          <a:bodyPr wrap="square" rtlCol="0">
            <a:spAutoFit/>
          </a:bodyPr>
          <a:lstStyle/>
          <a:p>
            <a:r>
              <a:rPr lang="en-GB" dirty="0"/>
              <a:t>How do we use sparklers safely?</a:t>
            </a:r>
          </a:p>
        </p:txBody>
      </p:sp>
      <p:sp>
        <p:nvSpPr>
          <p:cNvPr id="8" name="TextBox 7"/>
          <p:cNvSpPr txBox="1"/>
          <p:nvPr/>
        </p:nvSpPr>
        <p:spPr>
          <a:xfrm>
            <a:off x="6441622" y="1551757"/>
            <a:ext cx="4669545" cy="147732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mj-lt"/>
              </a:rPr>
              <a:t>Wear gloves</a:t>
            </a:r>
          </a:p>
          <a:p>
            <a:pPr marL="285750" indent="-285750">
              <a:buFont typeface="Arial" panose="020B0604020202020204" pitchFamily="34" charset="0"/>
              <a:buChar char="•"/>
            </a:pPr>
            <a:r>
              <a:rPr lang="en-GB" dirty="0">
                <a:latin typeface="+mj-lt"/>
              </a:rPr>
              <a:t>Use one sparkler at a time and hold at arms length</a:t>
            </a:r>
          </a:p>
          <a:p>
            <a:pPr marL="285750" indent="-285750">
              <a:buFont typeface="Arial" panose="020B0604020202020204" pitchFamily="34" charset="0"/>
              <a:buChar char="•"/>
            </a:pPr>
            <a:r>
              <a:rPr lang="en-GB" dirty="0">
                <a:latin typeface="+mj-lt"/>
              </a:rPr>
              <a:t>Never pick up a used sparkler – it might still be hot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94" y="571500"/>
            <a:ext cx="4257277" cy="5061857"/>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6"/>
          <a:stretch>
            <a:fillRect/>
          </a:stretch>
        </p:blipFill>
        <p:spPr>
          <a:xfrm>
            <a:off x="4921804" y="3372528"/>
            <a:ext cx="1201411" cy="1201411"/>
          </a:xfrm>
          <a:prstGeom prst="rect">
            <a:avLst/>
          </a:prstGeom>
        </p:spPr>
      </p:pic>
      <p:sp>
        <p:nvSpPr>
          <p:cNvPr id="12" name="TextBox 11"/>
          <p:cNvSpPr txBox="1"/>
          <p:nvPr/>
        </p:nvSpPr>
        <p:spPr>
          <a:xfrm>
            <a:off x="6841672" y="3788567"/>
            <a:ext cx="3477986" cy="369332"/>
          </a:xfrm>
          <a:prstGeom prst="rect">
            <a:avLst/>
          </a:prstGeom>
          <a:noFill/>
        </p:spPr>
        <p:txBody>
          <a:bodyPr wrap="square" rtlCol="0">
            <a:spAutoFit/>
          </a:bodyPr>
          <a:lstStyle/>
          <a:p>
            <a:r>
              <a:rPr lang="en-GB" dirty="0"/>
              <a:t>How do we stay safe around fire?</a:t>
            </a:r>
          </a:p>
        </p:txBody>
      </p:sp>
      <p:sp>
        <p:nvSpPr>
          <p:cNvPr id="13" name="TextBox 12"/>
          <p:cNvSpPr txBox="1"/>
          <p:nvPr/>
        </p:nvSpPr>
        <p:spPr>
          <a:xfrm>
            <a:off x="6555921" y="3676460"/>
            <a:ext cx="5045529"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mj-lt"/>
              </a:rPr>
              <a:t>Stand well back</a:t>
            </a:r>
          </a:p>
          <a:p>
            <a:pPr marL="285750" indent="-285750">
              <a:buFont typeface="Arial" panose="020B0604020202020204" pitchFamily="34" charset="0"/>
              <a:buChar char="•"/>
            </a:pPr>
            <a:r>
              <a:rPr lang="en-GB" dirty="0">
                <a:latin typeface="+mj-lt"/>
              </a:rPr>
              <a:t>Don’t touch fireworks or fire, even with a stick </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2435" y="4963304"/>
            <a:ext cx="1622862" cy="1072183"/>
          </a:xfrm>
          <a:prstGeom prst="rect">
            <a:avLst/>
          </a:prstGeom>
        </p:spPr>
      </p:pic>
      <p:sp>
        <p:nvSpPr>
          <p:cNvPr id="15" name="TextBox 14"/>
          <p:cNvSpPr txBox="1"/>
          <p:nvPr/>
        </p:nvSpPr>
        <p:spPr>
          <a:xfrm>
            <a:off x="7002408" y="5078186"/>
            <a:ext cx="2857500" cy="646331"/>
          </a:xfrm>
          <a:prstGeom prst="rect">
            <a:avLst/>
          </a:prstGeom>
          <a:noFill/>
        </p:spPr>
        <p:txBody>
          <a:bodyPr wrap="square" rtlCol="0">
            <a:spAutoFit/>
          </a:bodyPr>
          <a:lstStyle/>
          <a:p>
            <a:r>
              <a:rPr lang="en-GB" dirty="0"/>
              <a:t>How might our pets feel? What should we do?</a:t>
            </a:r>
          </a:p>
        </p:txBody>
      </p:sp>
      <p:sp>
        <p:nvSpPr>
          <p:cNvPr id="16" name="TextBox 15"/>
          <p:cNvSpPr txBox="1"/>
          <p:nvPr/>
        </p:nvSpPr>
        <p:spPr>
          <a:xfrm>
            <a:off x="7056393" y="5078186"/>
            <a:ext cx="2457450"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mj-lt"/>
              </a:rPr>
              <a:t>Keep pets safe indoors</a:t>
            </a:r>
          </a:p>
        </p:txBody>
      </p:sp>
    </p:spTree>
    <p:extLst>
      <p:ext uri="{BB962C8B-B14F-4D97-AF65-F5344CB8AC3E}">
        <p14:creationId xmlns:p14="http://schemas.microsoft.com/office/powerpoint/2010/main" val="38422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3" grpId="0" animBg="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403" y="1946911"/>
            <a:ext cx="1706880" cy="170688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845629" y="1946911"/>
            <a:ext cx="3126921"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GB" dirty="0"/>
              <a:t>Me and my friends in the police will be out making sure you, your friends and family are being safe on Bonfire Night.</a:t>
            </a:r>
          </a:p>
          <a:p>
            <a:pPr algn="just"/>
            <a:endParaRPr lang="en-GB" dirty="0"/>
          </a:p>
          <a:p>
            <a:pPr lvl="0" algn="just"/>
            <a:r>
              <a:rPr lang="en-GB" dirty="0">
                <a:solidFill>
                  <a:prstClr val="black"/>
                </a:solidFill>
              </a:rPr>
              <a:t>Say, ‘hello’ if you see me.</a:t>
            </a:r>
          </a:p>
        </p:txBody>
      </p:sp>
    </p:spTree>
    <p:extLst>
      <p:ext uri="{BB962C8B-B14F-4D97-AF65-F5344CB8AC3E}">
        <p14:creationId xmlns:p14="http://schemas.microsoft.com/office/powerpoint/2010/main" val="238254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Box 4"/>
          <p:cNvSpPr txBox="1"/>
          <p:nvPr/>
        </p:nvSpPr>
        <p:spPr>
          <a:xfrm>
            <a:off x="99784" y="6377361"/>
            <a:ext cx="2334943" cy="44555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dirty="0">
                <a:solidFill>
                  <a:srgbClr val="000000"/>
                </a:solidFill>
                <a:latin typeface="+mj-lt"/>
                <a:ea typeface="+mj-ea"/>
                <a:cs typeface="+mj-cs"/>
              </a:rPr>
              <a:t>©West Yorkshire Police</a:t>
            </a:r>
          </a:p>
        </p:txBody>
      </p:sp>
      <p:sp>
        <p:nvSpPr>
          <p:cNvPr id="20" name="Freeform: Shape 19">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63FCEBF9-75BC-4075-A6C8-2A53099FCE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1428" y="324353"/>
            <a:ext cx="1938928" cy="2760041"/>
          </a:xfrm>
          <a:prstGeom prst="rect">
            <a:avLst/>
          </a:prstGeom>
        </p:spPr>
      </p:pic>
      <p:sp>
        <p:nvSpPr>
          <p:cNvPr id="22"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E32D82FD-8A40-4A02-9918-24C1124377C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78221" y="388314"/>
            <a:ext cx="1822085" cy="189307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A7B35B6-29D3-48FD-9F07-F56F231A33A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178749" y="3213926"/>
            <a:ext cx="2269632" cy="3219337"/>
          </a:xfrm>
          <a:prstGeom prst="rect">
            <a:avLst/>
          </a:prstGeom>
        </p:spPr>
      </p:pic>
      <p:pic>
        <p:nvPicPr>
          <p:cNvPr id="6" name="Picture 5" descr="A close up of a logo&#10;&#10;Description automatically generated"/>
          <p:cNvPicPr>
            <a:picLocks noChangeAspect="1"/>
          </p:cNvPicPr>
          <p:nvPr/>
        </p:nvPicPr>
        <p:blipFill>
          <a:blip r:embed="rId7"/>
          <a:stretch>
            <a:fillRect/>
          </a:stretch>
        </p:blipFill>
        <p:spPr>
          <a:xfrm>
            <a:off x="170899" y="5758010"/>
            <a:ext cx="1529200" cy="584270"/>
          </a:xfrm>
          <a:prstGeom prst="rect">
            <a:avLst/>
          </a:prstGeom>
        </p:spPr>
      </p:pic>
      <p:sp>
        <p:nvSpPr>
          <p:cNvPr id="4" name="Rectangle 3">
            <a:extLst>
              <a:ext uri="{FF2B5EF4-FFF2-40B4-BE49-F238E27FC236}">
                <a16:creationId xmlns:a16="http://schemas.microsoft.com/office/drawing/2014/main" id="{BC748DCB-F564-40C5-A411-5ABFF4B46513}"/>
              </a:ext>
            </a:extLst>
          </p:cNvPr>
          <p:cNvSpPr/>
          <p:nvPr/>
        </p:nvSpPr>
        <p:spPr>
          <a:xfrm>
            <a:off x="2511216" y="3840410"/>
            <a:ext cx="4749645" cy="2759730"/>
          </a:xfrm>
          <a:prstGeom prst="rect">
            <a:avLst/>
          </a:prstGeom>
        </p:spPr>
        <p:txBody>
          <a:bodyPr wrap="square">
            <a:spAutoFit/>
          </a:bodyPr>
          <a:lstStyle/>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8"/>
              </a:rPr>
              <a:t>West Yorkshire Police Bonfire Safety</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8"/>
              </a:rPr>
              <a:t>https://www.westyorkshire.police.uk/advice/personal-safety/bonfire-firework-halloween-safety/bonfire-firework-safety/bonfire-firework-safety</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dirty="0">
                <a:solidFill>
                  <a:srgbClr val="0070C0"/>
                </a:solidFill>
                <a:latin typeface="Century Gothic" panose="020B0502020202020204" pitchFamily="34" charset="0"/>
                <a:ea typeface="Meiryo" panose="020B0604030504040204" pitchFamily="34" charset="-128"/>
                <a:cs typeface="Times New Roman" panose="02020603050405020304" pitchFamily="18" charset="0"/>
              </a:rPr>
              <a:t> </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9"/>
              </a:rPr>
              <a:t>West Yorkshire Police Halloween Safety Advice</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9"/>
              </a:rPr>
              <a:t>https://www.westyorkshire.police.uk/advice/personal-safety/bonfire-firework-halloween-safety/halloween-safety-advice/halloween-safety-advice</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Box 9">
            <a:extLst>
              <a:ext uri="{FF2B5EF4-FFF2-40B4-BE49-F238E27FC236}">
                <a16:creationId xmlns:a16="http://schemas.microsoft.com/office/drawing/2014/main" id="{66907618-024F-4794-BA8C-47C113872273}"/>
              </a:ext>
            </a:extLst>
          </p:cNvPr>
          <p:cNvSpPr txBox="1"/>
          <p:nvPr/>
        </p:nvSpPr>
        <p:spPr>
          <a:xfrm>
            <a:off x="3095090" y="3357988"/>
            <a:ext cx="2805067" cy="369332"/>
          </a:xfrm>
          <a:prstGeom prst="rect">
            <a:avLst/>
          </a:prstGeom>
          <a:noFill/>
        </p:spPr>
        <p:txBody>
          <a:bodyPr wrap="square" rtlCol="0">
            <a:spAutoFit/>
          </a:bodyPr>
          <a:lstStyle/>
          <a:p>
            <a:r>
              <a:rPr lang="en-GB" u="sng" dirty="0">
                <a:solidFill>
                  <a:schemeClr val="accent1">
                    <a:lumMod val="75000"/>
                  </a:schemeClr>
                </a:solidFill>
              </a:rPr>
              <a:t>Resources and Links</a:t>
            </a:r>
          </a:p>
        </p:txBody>
      </p:sp>
    </p:spTree>
    <p:extLst>
      <p:ext uri="{BB962C8B-B14F-4D97-AF65-F5344CB8AC3E}">
        <p14:creationId xmlns:p14="http://schemas.microsoft.com/office/powerpoint/2010/main" val="901471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EE5F3C6FFE194392CEB32FC000B04A" ma:contentTypeVersion="0" ma:contentTypeDescription="Create a new document." ma:contentTypeScope="" ma:versionID="efafef47f015e6147a466abf18641b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B61C82-85DB-4D70-AD11-30057A4EB0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C0C653-AD85-4CC8-881F-A3647B895A15}">
  <ds:schemaRefs>
    <ds:schemaRef ds:uri="http://schemas.microsoft.com/sharepoint/v3/contenttype/forms"/>
  </ds:schemaRefs>
</ds:datastoreItem>
</file>

<file path=customXml/itemProps3.xml><?xml version="1.0" encoding="utf-8"?>
<ds:datastoreItem xmlns:ds="http://schemas.openxmlformats.org/officeDocument/2006/customXml" ds:itemID="{15E0918D-67BA-494F-AAED-C3A1356E032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1387</TotalTime>
  <Words>864</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Rounded MT Bold</vt:lpstr>
      <vt:lpstr>Calibri</vt:lpstr>
      <vt:lpstr>Calibri Light</vt:lpstr>
      <vt:lpstr>Century Gothic</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Yorkshire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Whitehead, Sarah</dc:creator>
  <cp:lastModifiedBy>Whitehead, Sarah</cp:lastModifiedBy>
  <cp:revision>38</cp:revision>
  <dcterms:created xsi:type="dcterms:W3CDTF">2018-10-09T12:33:30Z</dcterms:created>
  <dcterms:modified xsi:type="dcterms:W3CDTF">2021-10-12T12:44:48Z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0x01010035EE5F3C6FFE194392CEB32FC000B04A</vt:lpwstr>
  </property>
  <property fmtid="{D5CDD505-2E9C-101B-9397-08002B2CF9AE}" pid="3" name="MSIP_Label_159e5fe0-93b7-4e24-83b8-c0737a05597a_Enabled">
    <vt:lpwstr>true</vt:lpwstr>
  </property>
  <property fmtid="{D5CDD505-2E9C-101B-9397-08002B2CF9AE}" pid="4" name="MSIP_Label_159e5fe0-93b7-4e24-83b8-c0737a05597a_SetDate">
    <vt:lpwstr>2020-09-21T13:06:25Z</vt:lpwstr>
  </property>
  <property fmtid="{D5CDD505-2E9C-101B-9397-08002B2CF9AE}" pid="5" name="MSIP_Label_159e5fe0-93b7-4e24-83b8-c0737a05597a_Method">
    <vt:lpwstr>Standard</vt:lpwstr>
  </property>
  <property fmtid="{D5CDD505-2E9C-101B-9397-08002B2CF9AE}" pid="6" name="MSIP_Label_159e5fe0-93b7-4e24-83b8-c0737a05597a_Name">
    <vt:lpwstr>159e5fe0-93b7-4e24-83b8-c0737a05597a</vt:lpwstr>
  </property>
  <property fmtid="{D5CDD505-2E9C-101B-9397-08002B2CF9AE}" pid="7" name="MSIP_Label_159e5fe0-93b7-4e24-83b8-c0737a05597a_SiteId">
    <vt:lpwstr>681f7310-2191-469b-8ea0-f76b4a7f699f</vt:lpwstr>
  </property>
  <property fmtid="{D5CDD505-2E9C-101B-9397-08002B2CF9AE}" pid="8" name="MSIP_Label_159e5fe0-93b7-4e24-83b8-c0737a05597a_ActionId">
    <vt:lpwstr>05db6a7f-36ec-44c5-bbe2-13e8a4a65887</vt:lpwstr>
  </property>
  <property fmtid="{D5CDD505-2E9C-101B-9397-08002B2CF9AE}" pid="9" name="MSIP_Label_159e5fe0-93b7-4e24-83b8-c0737a05597a_ContentBits">
    <vt:lpwstr>0</vt:lpwstr>
  </property>
</Properties>
</file>