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15"/>
  </p:notesMasterIdLst>
  <p:sldIdLst>
    <p:sldId id="370" r:id="rId7"/>
    <p:sldId id="373" r:id="rId8"/>
    <p:sldId id="375" r:id="rId9"/>
    <p:sldId id="374" r:id="rId10"/>
    <p:sldId id="379" r:id="rId11"/>
    <p:sldId id="376" r:id="rId12"/>
    <p:sldId id="377" r:id="rId13"/>
    <p:sldId id="378" r:id="rId14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33CC"/>
    <a:srgbClr val="0A86F6"/>
    <a:srgbClr val="99CCFF"/>
    <a:srgbClr val="6699FF"/>
    <a:srgbClr val="C5E2FF"/>
    <a:srgbClr val="3333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28" autoAdjust="0"/>
    <p:restoredTop sz="94660"/>
  </p:normalViewPr>
  <p:slideViewPr>
    <p:cSldViewPr>
      <p:cViewPr varScale="1">
        <p:scale>
          <a:sx n="59" d="100"/>
          <a:sy n="59" d="100"/>
        </p:scale>
        <p:origin x="11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5CE41F4-B6A6-486B-AC3B-2BB7B70B64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3743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E7C01-D688-4F4C-BA8A-5D1029D30CF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81399822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C17AF-4565-4E96-92BF-6B667AED902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105253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4F1E2-CB2A-4439-8FF9-E46EE6D0E3A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7262139"/>
      </p:ext>
    </p:extLst>
  </p:cSld>
  <p:clrMapOvr>
    <a:masterClrMapping/>
  </p:clrMapOvr>
  <p:transition spd="slow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35EC6-C55F-4BD9-9833-7CB292419AC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61417800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2DFB6-E687-49A6-A1F5-051DB81F328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9529787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ACC32-786C-4F56-873A-0105FFD779E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0165913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5D8DB-04DA-4EFC-A555-2948C90B0C9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7825312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31D6E-2BFB-4B3A-8BB9-42C3D7838D6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4237981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1FDFF-8E87-46E3-A64D-736418DC173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4715422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C2511-481B-40F5-A920-B6A1F1E4A6C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8368502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28060-DBC3-4DBB-84F2-517FEFF214D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9313239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C9159-8AAA-4724-B9B6-F6A0D2CD81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3756033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8830948-DB98-4947-9325-0329A496065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824829"/>
            <a:ext cx="2376264" cy="90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5" t="3639" r="3336" b="5399"/>
          <a:stretch>
            <a:fillRect/>
          </a:stretch>
        </p:blipFill>
        <p:spPr bwMode="auto">
          <a:xfrm>
            <a:off x="6506146" y="5738958"/>
            <a:ext cx="2458464" cy="107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438" y="5949280"/>
            <a:ext cx="2470778" cy="71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949" y="262181"/>
            <a:ext cx="8856663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6000" dirty="0">
                <a:latin typeface="Century Gothic" panose="020B0502020202020204" pitchFamily="34" charset="0"/>
              </a:rPr>
              <a:t>Fireworks</a:t>
            </a:r>
            <a:br>
              <a:rPr lang="en-GB" sz="6000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en-GB" sz="6000" dirty="0">
                <a:solidFill>
                  <a:srgbClr val="0070C0"/>
                </a:solidFill>
                <a:latin typeface="Century Gothic" panose="020B0502020202020204" pitchFamily="34" charset="0"/>
              </a:rPr>
              <a:t>The Law</a:t>
            </a:r>
            <a:endParaRPr lang="en-GB" sz="60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654" y="2055861"/>
            <a:ext cx="5215251" cy="3683271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82"/>
          <a:stretch/>
        </p:blipFill>
        <p:spPr bwMode="auto">
          <a:xfrm>
            <a:off x="0" y="5575301"/>
            <a:ext cx="139692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79386" y="404664"/>
            <a:ext cx="8785225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3400" dirty="0">
                <a:latin typeface="Century Gothic" panose="020B0502020202020204" pitchFamily="34" charset="0"/>
              </a:rPr>
              <a:t>It is illegal to sell fireworks to any person under the age of 18.</a:t>
            </a:r>
          </a:p>
        </p:txBody>
      </p:sp>
      <p:pic>
        <p:nvPicPr>
          <p:cNvPr id="1229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" t="8623" r="951" b="5165"/>
          <a:stretch>
            <a:fillRect/>
          </a:stretch>
        </p:blipFill>
        <p:spPr bwMode="auto">
          <a:xfrm>
            <a:off x="0" y="6126163"/>
            <a:ext cx="9144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126" y="1844824"/>
            <a:ext cx="3735743" cy="3689192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79386" y="404664"/>
            <a:ext cx="878522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3400" dirty="0">
                <a:latin typeface="Century Gothic" panose="020B0502020202020204" pitchFamily="34" charset="0"/>
              </a:rPr>
              <a:t>It is illegal for any person under the age of 18 to possess a firework in a </a:t>
            </a:r>
            <a:r>
              <a:rPr lang="en-GB" altLang="en-US" sz="3400" dirty="0">
                <a:solidFill>
                  <a:srgbClr val="3333FF"/>
                </a:solidFill>
                <a:latin typeface="Century Gothic" panose="020B0502020202020204" pitchFamily="34" charset="0"/>
              </a:rPr>
              <a:t>public place</a:t>
            </a:r>
            <a:r>
              <a:rPr lang="en-GB" altLang="en-US" sz="3400" dirty="0">
                <a:latin typeface="Century Gothic" panose="020B0502020202020204" pitchFamily="34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400" dirty="0">
              <a:latin typeface="Century Gothic" panose="020B0502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3400" dirty="0">
                <a:latin typeface="Century Gothic" panose="020B0502020202020204" pitchFamily="34" charset="0"/>
              </a:rPr>
              <a:t>Public place includes:</a:t>
            </a:r>
          </a:p>
        </p:txBody>
      </p:sp>
      <p:pic>
        <p:nvPicPr>
          <p:cNvPr id="1229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" t="8623" r="951" b="5165"/>
          <a:stretch>
            <a:fillRect/>
          </a:stretch>
        </p:blipFill>
        <p:spPr bwMode="auto">
          <a:xfrm>
            <a:off x="0" y="6126163"/>
            <a:ext cx="9144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53" y="3741776"/>
            <a:ext cx="2664296" cy="19982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7235" y="3126223"/>
            <a:ext cx="130195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altLang="en-US" sz="3400" dirty="0">
                <a:latin typeface="Century Gothic" panose="020B0502020202020204" pitchFamily="34" charset="0"/>
              </a:rPr>
              <a:t>Parks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692" y="3741776"/>
            <a:ext cx="2640611" cy="1998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11"/>
          <a:stretch/>
        </p:blipFill>
        <p:spPr>
          <a:xfrm>
            <a:off x="6286671" y="3741776"/>
            <a:ext cx="2640611" cy="19982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21631" y="3068960"/>
            <a:ext cx="148630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altLang="en-US" sz="3400" dirty="0">
                <a:latin typeface="Century Gothic" panose="020B0502020202020204" pitchFamily="34" charset="0"/>
              </a:rPr>
              <a:t>Roads</a:t>
            </a:r>
          </a:p>
        </p:txBody>
      </p:sp>
      <p:sp>
        <p:nvSpPr>
          <p:cNvPr id="9" name="Rectangle 8"/>
          <p:cNvSpPr/>
          <p:nvPr/>
        </p:nvSpPr>
        <p:spPr>
          <a:xfrm>
            <a:off x="6338039" y="3068960"/>
            <a:ext cx="219162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altLang="en-US" sz="3400" dirty="0">
                <a:latin typeface="Century Gothic" panose="020B0502020202020204" pitchFamily="34" charset="0"/>
              </a:rPr>
              <a:t>Car Parks</a:t>
            </a:r>
          </a:p>
        </p:txBody>
      </p:sp>
    </p:spTree>
    <p:extLst>
      <p:ext uri="{BB962C8B-B14F-4D97-AF65-F5344CB8AC3E}">
        <p14:creationId xmlns:p14="http://schemas.microsoft.com/office/powerpoint/2010/main" val="3671419766"/>
      </p:ext>
    </p:extLst>
  </p:cSld>
  <p:clrMapOvr>
    <a:masterClrMapping/>
  </p:clrMapOvr>
  <p:transition spd="slow"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79386" y="260648"/>
            <a:ext cx="8785225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3400" dirty="0">
                <a:latin typeface="Century Gothic" panose="020B0502020202020204" pitchFamily="34" charset="0"/>
              </a:rPr>
              <a:t>It is illegal to set off or throw a Firework or make a bonfire in a </a:t>
            </a:r>
            <a:r>
              <a:rPr lang="en-GB" altLang="en-US" sz="3400" dirty="0">
                <a:solidFill>
                  <a:srgbClr val="0033CC"/>
                </a:solidFill>
                <a:latin typeface="Century Gothic" panose="020B0502020202020204" pitchFamily="34" charset="0"/>
              </a:rPr>
              <a:t>Street</a:t>
            </a:r>
            <a:r>
              <a:rPr lang="en-GB" altLang="en-US" sz="3400" dirty="0">
                <a:latin typeface="Century Gothic" panose="020B0502020202020204" pitchFamily="34" charset="0"/>
              </a:rPr>
              <a:t> or </a:t>
            </a:r>
            <a:r>
              <a:rPr lang="en-GB" altLang="en-US" sz="3400" dirty="0">
                <a:solidFill>
                  <a:srgbClr val="0033CC"/>
                </a:solidFill>
                <a:latin typeface="Century Gothic" panose="020B0502020202020204" pitchFamily="34" charset="0"/>
              </a:rPr>
              <a:t>Public Place</a:t>
            </a:r>
            <a:r>
              <a:rPr lang="en-GB" altLang="en-US" sz="3400" dirty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1229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" t="8623" r="951" b="5165"/>
          <a:stretch>
            <a:fillRect/>
          </a:stretch>
        </p:blipFill>
        <p:spPr bwMode="auto">
          <a:xfrm>
            <a:off x="0" y="6126163"/>
            <a:ext cx="9144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1" t="3645"/>
          <a:stretch>
            <a:fillRect/>
          </a:stretch>
        </p:blipFill>
        <p:spPr bwMode="auto">
          <a:xfrm>
            <a:off x="755576" y="2066657"/>
            <a:ext cx="3732270" cy="381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317" y="2066657"/>
            <a:ext cx="3010840" cy="18065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2" t="14244" r="375" b="13726"/>
          <a:stretch/>
        </p:blipFill>
        <p:spPr>
          <a:xfrm>
            <a:off x="5108317" y="4025494"/>
            <a:ext cx="3010840" cy="185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31957"/>
      </p:ext>
    </p:extLst>
  </p:cSld>
  <p:clrMapOvr>
    <a:masterClrMapping/>
  </p:clrMapOvr>
  <p:transition spd="slow"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79386" y="404664"/>
            <a:ext cx="8785225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3400" dirty="0">
                <a:latin typeface="Century Gothic" panose="020B0502020202020204" pitchFamily="34" charset="0"/>
              </a:rPr>
              <a:t>If you throw </a:t>
            </a:r>
            <a:r>
              <a:rPr lang="en-GB" altLang="en-US" sz="3400" dirty="0">
                <a:solidFill>
                  <a:srgbClr val="3333FF"/>
                </a:solidFill>
                <a:latin typeface="Century Gothic" panose="020B0502020202020204" pitchFamily="34" charset="0"/>
              </a:rPr>
              <a:t>fireworks,</a:t>
            </a:r>
            <a:r>
              <a:rPr lang="en-GB" altLang="en-US" sz="3400" dirty="0">
                <a:latin typeface="Century Gothic" panose="020B0502020202020204" pitchFamily="34" charset="0"/>
              </a:rPr>
              <a:t> </a:t>
            </a:r>
            <a:r>
              <a:rPr lang="en-GB" altLang="en-US" sz="3400" dirty="0">
                <a:solidFill>
                  <a:srgbClr val="3333FF"/>
                </a:solidFill>
                <a:latin typeface="Century Gothic" panose="020B0502020202020204" pitchFamily="34" charset="0"/>
              </a:rPr>
              <a:t>bricks, stones or </a:t>
            </a:r>
            <a:r>
              <a:rPr lang="en-GB" altLang="en-US" sz="3400" dirty="0">
                <a:latin typeface="Century Gothic" panose="020B0502020202020204" pitchFamily="34" charset="0"/>
              </a:rPr>
              <a:t>any other </a:t>
            </a:r>
            <a:r>
              <a:rPr lang="en-GB" altLang="en-US" sz="3400" dirty="0">
                <a:solidFill>
                  <a:srgbClr val="3333FF"/>
                </a:solidFill>
                <a:latin typeface="Century Gothic" panose="020B0502020202020204" pitchFamily="34" charset="0"/>
              </a:rPr>
              <a:t>objects</a:t>
            </a:r>
            <a:r>
              <a:rPr lang="en-GB" altLang="en-US" sz="3400" dirty="0">
                <a:latin typeface="Century Gothic" panose="020B0502020202020204" pitchFamily="34" charset="0"/>
              </a:rPr>
              <a:t> towards </a:t>
            </a:r>
            <a:r>
              <a:rPr lang="en-GB" altLang="en-US" sz="3400" dirty="0">
                <a:solidFill>
                  <a:srgbClr val="3333FF"/>
                </a:solidFill>
                <a:latin typeface="Century Gothic" panose="020B0502020202020204" pitchFamily="34" charset="0"/>
              </a:rPr>
              <a:t>people</a:t>
            </a:r>
            <a:r>
              <a:rPr lang="en-GB" altLang="en-US" sz="3400" dirty="0">
                <a:latin typeface="Century Gothic" panose="020B0502020202020204" pitchFamily="34" charset="0"/>
              </a:rPr>
              <a:t>, </a:t>
            </a:r>
            <a:r>
              <a:rPr lang="en-GB" altLang="en-US" sz="3400" dirty="0">
                <a:solidFill>
                  <a:srgbClr val="3333FF"/>
                </a:solidFill>
                <a:latin typeface="Century Gothic" panose="020B0502020202020204" pitchFamily="34" charset="0"/>
              </a:rPr>
              <a:t>buildings</a:t>
            </a:r>
            <a:r>
              <a:rPr lang="en-GB" altLang="en-US" sz="3400" dirty="0">
                <a:latin typeface="Century Gothic" panose="020B0502020202020204" pitchFamily="34" charset="0"/>
              </a:rPr>
              <a:t> or </a:t>
            </a:r>
            <a:r>
              <a:rPr lang="en-GB" altLang="en-US" sz="3400" dirty="0">
                <a:solidFill>
                  <a:srgbClr val="3333FF"/>
                </a:solidFill>
                <a:latin typeface="Century Gothic" panose="020B0502020202020204" pitchFamily="34" charset="0"/>
              </a:rPr>
              <a:t>vehicles</a:t>
            </a:r>
            <a:r>
              <a:rPr lang="en-GB" altLang="en-US" sz="3400" dirty="0">
                <a:latin typeface="Century Gothic" panose="020B0502020202020204" pitchFamily="34" charset="0"/>
              </a:rPr>
              <a:t>. You could be arrested for: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400" dirty="0">
              <a:latin typeface="Century Gothic" panose="020B0502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3400" dirty="0">
                <a:latin typeface="Century Gothic" panose="020B0502020202020204" pitchFamily="34" charset="0"/>
              </a:rPr>
              <a:t>Criminal Damage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400" dirty="0">
              <a:latin typeface="Century Gothic" panose="020B0502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3400" dirty="0">
                <a:latin typeface="Century Gothic" panose="020B0502020202020204" pitchFamily="34" charset="0"/>
              </a:rPr>
              <a:t>Assault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400" dirty="0">
              <a:latin typeface="Century Gothic" panose="020B0502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3400" dirty="0">
                <a:latin typeface="Century Gothic" panose="020B0502020202020204" pitchFamily="34" charset="0"/>
              </a:rPr>
              <a:t>Public Order/Nuisance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3400" dirty="0">
                <a:latin typeface="Century Gothic" panose="020B0502020202020204" pitchFamily="34" charset="0"/>
              </a:rPr>
              <a:t>Offences</a:t>
            </a:r>
          </a:p>
        </p:txBody>
      </p:sp>
      <p:pic>
        <p:nvPicPr>
          <p:cNvPr id="1229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" t="8623" r="951" b="5165"/>
          <a:stretch>
            <a:fillRect/>
          </a:stretch>
        </p:blipFill>
        <p:spPr bwMode="auto">
          <a:xfrm>
            <a:off x="0" y="6126163"/>
            <a:ext cx="9144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276872"/>
            <a:ext cx="3456384" cy="234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35224"/>
      </p:ext>
    </p:extLst>
  </p:cSld>
  <p:clrMapOvr>
    <a:masterClrMapping/>
  </p:clrMapOvr>
  <p:transition spd="slow"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79386" y="404664"/>
            <a:ext cx="8785225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4000" dirty="0">
                <a:latin typeface="Century Gothic" panose="020B0502020202020204" pitchFamily="34" charset="0"/>
              </a:rPr>
              <a:t>Firework Curfews</a:t>
            </a:r>
            <a:endParaRPr lang="en-GB" altLang="en-US" sz="3400" dirty="0">
              <a:latin typeface="Century Gothic" panose="020B0502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000" dirty="0">
              <a:latin typeface="Century Gothic" panose="020B0502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3400" dirty="0">
                <a:latin typeface="Century Gothic" panose="020B0502020202020204" pitchFamily="34" charset="0"/>
              </a:rPr>
              <a:t>Fireworks must not be used </a:t>
            </a:r>
            <a:r>
              <a:rPr lang="en-GB" altLang="en-US" sz="3400" dirty="0">
                <a:solidFill>
                  <a:srgbClr val="3333FF"/>
                </a:solidFill>
                <a:latin typeface="Century Gothic" panose="020B0502020202020204" pitchFamily="34" charset="0"/>
              </a:rPr>
              <a:t>between 11pm and 7am</a:t>
            </a:r>
            <a:r>
              <a:rPr lang="en-GB" altLang="en-US" sz="3400" dirty="0">
                <a:latin typeface="Century Gothic" panose="020B0502020202020204" pitchFamily="34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000" dirty="0">
              <a:latin typeface="Century Gothic" panose="020B0502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3000" dirty="0">
                <a:latin typeface="Century Gothic" panose="020B0502020202020204" pitchFamily="34" charset="0"/>
              </a:rPr>
              <a:t>For special celebrations such as New Years Eve, Chinese New Year, Diwali, Fireworks must not be used </a:t>
            </a:r>
            <a:r>
              <a:rPr lang="en-GB" altLang="en-US" sz="3000" dirty="0">
                <a:solidFill>
                  <a:srgbClr val="3333FF"/>
                </a:solidFill>
                <a:latin typeface="Century Gothic" panose="020B0502020202020204" pitchFamily="34" charset="0"/>
              </a:rPr>
              <a:t>after 1am</a:t>
            </a:r>
            <a:r>
              <a:rPr lang="en-GB" altLang="en-US" sz="3000" dirty="0">
                <a:latin typeface="Century Gothic" panose="020B0502020202020204" pitchFamily="34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GB" altLang="en-US" sz="3400" dirty="0">
              <a:latin typeface="Century Gothic" panose="020B0502020202020204" pitchFamily="34" charset="0"/>
            </a:endParaRPr>
          </a:p>
        </p:txBody>
      </p:sp>
      <p:pic>
        <p:nvPicPr>
          <p:cNvPr id="1229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" t="8623" r="951" b="5165"/>
          <a:stretch>
            <a:fillRect/>
          </a:stretch>
        </p:blipFill>
        <p:spPr bwMode="auto">
          <a:xfrm>
            <a:off x="0" y="6126163"/>
            <a:ext cx="9144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89040"/>
            <a:ext cx="3096344" cy="206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74692"/>
      </p:ext>
    </p:extLst>
  </p:cSld>
  <p:clrMapOvr>
    <a:masterClrMapping/>
  </p:clrMapOvr>
  <p:transition spd="slow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79386" y="404664"/>
            <a:ext cx="878522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3400" dirty="0">
                <a:latin typeface="Century Gothic" panose="020B0502020202020204" pitchFamily="34" charset="0"/>
              </a:rPr>
              <a:t>The Police </a:t>
            </a:r>
            <a:r>
              <a:rPr lang="en-GB" altLang="en-US" sz="3400" u="sng" dirty="0">
                <a:solidFill>
                  <a:srgbClr val="0033CC"/>
                </a:solidFill>
                <a:latin typeface="Century Gothic" panose="020B0502020202020204" pitchFamily="34" charset="0"/>
              </a:rPr>
              <a:t>CAN</a:t>
            </a:r>
            <a:r>
              <a:rPr lang="en-GB" altLang="en-US" sz="3400" dirty="0">
                <a:latin typeface="Century Gothic" panose="020B0502020202020204" pitchFamily="34" charset="0"/>
              </a:rPr>
              <a:t> search you for fireworks.</a:t>
            </a:r>
          </a:p>
        </p:txBody>
      </p:sp>
      <p:pic>
        <p:nvPicPr>
          <p:cNvPr id="1229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" t="8623" r="951" b="5165"/>
          <a:stretch>
            <a:fillRect/>
          </a:stretch>
        </p:blipFill>
        <p:spPr bwMode="auto">
          <a:xfrm>
            <a:off x="0" y="6126163"/>
            <a:ext cx="9144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5616624" cy="374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092282"/>
      </p:ext>
    </p:extLst>
  </p:cSld>
  <p:clrMapOvr>
    <a:masterClrMapping/>
  </p:clrMapOvr>
  <p:transition spd="slow"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79386" y="286197"/>
            <a:ext cx="8785225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3400" dirty="0">
                <a:latin typeface="Century Gothic" panose="020B0502020202020204" pitchFamily="34" charset="0"/>
              </a:rPr>
              <a:t>If you </a:t>
            </a:r>
            <a:r>
              <a:rPr lang="en-GB" altLang="en-US" sz="3400" dirty="0">
                <a:solidFill>
                  <a:srgbClr val="0033CC"/>
                </a:solidFill>
                <a:latin typeface="Century Gothic" panose="020B0502020202020204" pitchFamily="34" charset="0"/>
              </a:rPr>
              <a:t>BREAK</a:t>
            </a:r>
            <a:r>
              <a:rPr lang="en-GB" altLang="en-US" sz="3400" dirty="0">
                <a:latin typeface="Century Gothic" panose="020B0502020202020204" pitchFamily="34" charset="0"/>
              </a:rPr>
              <a:t> the </a:t>
            </a:r>
            <a:r>
              <a:rPr lang="en-GB" altLang="en-US" sz="3400" dirty="0">
                <a:solidFill>
                  <a:srgbClr val="0033CC"/>
                </a:solidFill>
                <a:latin typeface="Century Gothic" panose="020B0502020202020204" pitchFamily="34" charset="0"/>
              </a:rPr>
              <a:t>LAW</a:t>
            </a:r>
            <a:r>
              <a:rPr lang="en-GB" altLang="en-US" sz="3400" dirty="0">
                <a:latin typeface="Century Gothic" panose="020B0502020202020204" pitchFamily="34" charset="0"/>
              </a:rPr>
              <a:t> you may be arrested and could be: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GB" altLang="en-US" sz="3400" dirty="0">
              <a:latin typeface="Century Gothic" panose="020B0502020202020204" pitchFamily="34" charset="0"/>
            </a:endParaRPr>
          </a:p>
        </p:txBody>
      </p:sp>
      <p:pic>
        <p:nvPicPr>
          <p:cNvPr id="1229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" t="8623" r="951" b="5165"/>
          <a:stretch>
            <a:fillRect/>
          </a:stretch>
        </p:blipFill>
        <p:spPr bwMode="auto">
          <a:xfrm>
            <a:off x="0" y="6126163"/>
            <a:ext cx="9144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96" y="2287420"/>
            <a:ext cx="3851920" cy="2311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366" y="1772900"/>
            <a:ext cx="4428366" cy="29522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43608" y="1633364"/>
            <a:ext cx="254909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altLang="en-US" sz="3400" dirty="0">
                <a:latin typeface="Century Gothic" panose="020B0502020202020204" pitchFamily="34" charset="0"/>
              </a:rPr>
              <a:t>Imprisoned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386" y="4797152"/>
            <a:ext cx="8913017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altLang="en-US" sz="3400" dirty="0">
                <a:latin typeface="Century Gothic" panose="020B0502020202020204" pitchFamily="34" charset="0"/>
              </a:rPr>
              <a:t>This could affect future </a:t>
            </a:r>
            <a:r>
              <a:rPr lang="en-GB" altLang="en-US" sz="3400" dirty="0">
                <a:solidFill>
                  <a:srgbClr val="3333FF"/>
                </a:solidFill>
                <a:latin typeface="Century Gothic" panose="020B0502020202020204" pitchFamily="34" charset="0"/>
              </a:rPr>
              <a:t>education</a:t>
            </a:r>
            <a:r>
              <a:rPr lang="en-GB" altLang="en-US" sz="3400" dirty="0">
                <a:latin typeface="Century Gothic" panose="020B0502020202020204" pitchFamily="34" charset="0"/>
              </a:rPr>
              <a:t> and/or </a:t>
            </a:r>
          </a:p>
          <a:p>
            <a:pPr eaLnBrk="1" hangingPunct="1">
              <a:defRPr/>
            </a:pPr>
            <a:r>
              <a:rPr lang="en-GB" altLang="en-US" sz="3400" dirty="0">
                <a:solidFill>
                  <a:srgbClr val="3333FF"/>
                </a:solidFill>
                <a:latin typeface="Century Gothic" panose="020B0502020202020204" pitchFamily="34" charset="0"/>
              </a:rPr>
              <a:t>employment</a:t>
            </a:r>
            <a:r>
              <a:rPr lang="en-GB" altLang="en-US" sz="3400" dirty="0">
                <a:latin typeface="Century Gothic" panose="020B0502020202020204" pitchFamily="34" charset="0"/>
              </a:rPr>
              <a:t> opportunities.</a:t>
            </a:r>
          </a:p>
        </p:txBody>
      </p:sp>
    </p:spTree>
    <p:extLst>
      <p:ext uri="{BB962C8B-B14F-4D97-AF65-F5344CB8AC3E}">
        <p14:creationId xmlns:p14="http://schemas.microsoft.com/office/powerpoint/2010/main" val="745823359"/>
      </p:ext>
    </p:extLst>
  </p:cSld>
  <p:clrMapOvr>
    <a:masterClrMapping/>
  </p:clrMapOvr>
  <p:transition spd="slow">
    <p:blinds dir="vert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71842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71842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Microsoft.Office.RecordsManagement.PolicyFeatures.ExpirationEventReceiver</Name>
    <Type>10001</Type>
    <SequenceNumber>101</SequenceNumber>
    <Assembly>Microsoft.Office.Policy, Version=12.0.0.0,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Type>10002</Type>
    <SequenceNumber>102</SequenceNumber>
    <Assembly>Microsoft.Office.Policy, Version=12.0.0.0,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Type>10004</Type>
    <SequenceNumber>103</SequenceNumber>
    <Assembly>Microsoft.Office.Policy, Version=12.0.0.0,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Type>10006</Type>
    <SequenceNumber>104</SequenceNumber>
    <Assembly>Microsoft.Office.Policy, Version=12.0.0.0, Culture=neutral, PublicKeyToken=71e9bce111e9429c</Assembly>
    <Class>Microsoft.Office.RecordsManagement.Internal.UpdateExpireDate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dministration - General" ma:contentTypeID="0x0101006901CDA31B89E34FAB831D5C53735F5500011894D6B7892040B038E6FA4FDB7679005977FFAD356DE446873BDDCA948C423B" ma:contentTypeVersion="14" ma:contentTypeDescription="" ma:contentTypeScope="" ma:versionID="cbbe7902c098dea171a26d1c825e79ae">
  <xsd:schema xmlns:xsd="http://www.w3.org/2001/XMLSchema" xmlns:xs="http://www.w3.org/2001/XMLSchema" xmlns:p="http://schemas.microsoft.com/office/2006/metadata/properties" xmlns:ns2="d142bec8-c6ab-42dc-ab70-d9b873e82c67" xmlns:ns3="d3c16eda-20d9-46b9-bb1c-19fd57bcf5de" targetNamespace="http://schemas.microsoft.com/office/2006/metadata/properties" ma:root="true" ma:fieldsID="fe675cfff0e94071b59f1a9f72ba26cc" ns2:_="" ns3:_="">
    <xsd:import namespace="d142bec8-c6ab-42dc-ab70-d9b873e82c67"/>
    <xsd:import namespace="d3c16eda-20d9-46b9-bb1c-19fd57bcf5de"/>
    <xsd:element name="properties">
      <xsd:complexType>
        <xsd:sequence>
          <xsd:element name="documentManagement">
            <xsd:complexType>
              <xsd:all>
                <xsd:element ref="ns2:Summary" minOccurs="0"/>
                <xsd:element ref="ns2:GPMS"/>
                <xsd:element ref="ns2:Document_x0020_Keywords" minOccurs="0"/>
                <xsd:element ref="ns2:Last_x0020_Review_x0020_Date" minOccurs="0"/>
                <xsd:element ref="ns2:Document_x0020_Origin" minOccurs="0"/>
                <xsd:element ref="ns2:Item_x0020_Date" minOccurs="0"/>
                <xsd:element ref="ns2:Publish_x0020_to_x0020_CMS" minOccurs="0"/>
                <xsd:element ref="ns2:Mark_x0020_for_x0020_Archive" minOccurs="0"/>
                <xsd:element ref="ns2:Document_x0020_Author" minOccurs="0"/>
                <xsd:element ref="ns2:Information_x0020_Type" minOccurs="0"/>
                <xsd:element ref="ns2:DMS_x0020_Location" minOccurs="0"/>
                <xsd:element ref="ns2:Document_x0020_Owner" minOccurs="0"/>
                <xsd:element ref="ns3:_dlc_Exempt" minOccurs="0"/>
                <xsd:element ref="ns3:_dlc_ExpireDateSaved" minOccurs="0"/>
                <xsd:element ref="ns3:_dlc_Expire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42bec8-c6ab-42dc-ab70-d9b873e82c67" elementFormDefault="qualified">
    <xsd:import namespace="http://schemas.microsoft.com/office/2006/documentManagement/types"/>
    <xsd:import namespace="http://schemas.microsoft.com/office/infopath/2007/PartnerControls"/>
    <xsd:element name="Summary" ma:index="2" nillable="true" ma:displayName="Summary" ma:description="An overview of the contents of the file. This information appears in the search results and will therefore aid finding a document." ma:internalName="Summary">
      <xsd:simpleType>
        <xsd:restriction base="dms:Note">
          <xsd:maxLength value="255"/>
        </xsd:restriction>
      </xsd:simpleType>
    </xsd:element>
    <xsd:element name="GPMS" ma:index="3" ma:displayName="GPMS" ma:description="GPMS does not control access to the file. For more information search for 'GPMS' on the Force intranet." ma:format="Dropdown" ma:internalName="GPMS" ma:readOnly="false">
      <xsd:simpleType>
        <xsd:restriction base="dms:Choice">
          <xsd:enumeration value="NOT PROTECTIVELY MARKED"/>
          <xsd:enumeration value="PROTECT"/>
          <xsd:enumeration value="RESTRICTED"/>
          <xsd:enumeration value="CONFIDENTIAL"/>
          <xsd:enumeration value="SECRET"/>
          <xsd:enumeration value="TOP SECRET"/>
        </xsd:restriction>
      </xsd:simpleType>
    </xsd:element>
    <xsd:element name="Document_x0020_Keywords" ma:index="4" nillable="true" ma:displayName="Document Keywords" ma:description="Additional related keywords that may not necessarily be in the file but will help it to be found." ma:internalName="Document_x0020_Keywords">
      <xsd:simpleType>
        <xsd:restriction base="dms:Note">
          <xsd:maxLength value="255"/>
        </xsd:restriction>
      </xsd:simpleType>
    </xsd:element>
    <xsd:element name="Last_x0020_Review_x0020_Date" ma:index="5" nillable="true" ma:displayName="Last Review Date" ma:default="[today]" ma:description="The date that this file was last reviewed." ma:format="DateOnly" ma:internalName="Last_x0020_Review_x0020_Date">
      <xsd:simpleType>
        <xsd:restriction base="dms:DateTime"/>
      </xsd:simpleType>
    </xsd:element>
    <xsd:element name="Document_x0020_Origin" ma:index="7" nillable="true" ma:displayName="Document Origin" ma:description="Where the file originated, e.g. North East Leeds, South Yorkshire Police, The Home Office." ma:internalName="Document_x0020_Origin">
      <xsd:simpleType>
        <xsd:restriction base="dms:Text">
          <xsd:maxLength value="255"/>
        </xsd:restriction>
      </xsd:simpleType>
    </xsd:element>
    <xsd:element name="Item_x0020_Date" ma:index="8" nillable="true" ma:displayName="Item Date" ma:description="Additional date information e.g. Date of Publication of an ACPO document.&#10;&#10;Enter date in D/M/YYYY format." ma:format="DateOnly" ma:internalName="Item_x0020_Date">
      <xsd:simpleType>
        <xsd:restriction base="dms:DateTime"/>
      </xsd:simpleType>
    </xsd:element>
    <xsd:element name="Publish_x0020_to_x0020_CMS" ma:index="9" nillable="true" ma:displayName="Publish to CMS" ma:default="No" ma:description="If this is marked as 'Yes' this file will automatically appear on WYP-intranet." ma:format="Dropdown" ma:internalName="Publish_x0020_to_x0020_CMS">
      <xsd:simpleType>
        <xsd:restriction base="dms:Choice">
          <xsd:enumeration value="No"/>
          <xsd:enumeration value="Yes"/>
        </xsd:restriction>
      </xsd:simpleType>
    </xsd:element>
    <xsd:element name="Mark_x0020_for_x0020_Archive" ma:index="10" nillable="true" ma:displayName="Mark for Archive" ma:default="No" ma:description="If this is marked as 'Yes' this will be flagged for future retention for prosterity." ma:format="Dropdown" ma:internalName="Mark_x0020_for_x0020_Archive">
      <xsd:simpleType>
        <xsd:restriction base="dms:Choice">
          <xsd:enumeration value="No"/>
          <xsd:enumeration value="Yes"/>
        </xsd:restriction>
      </xsd:simpleType>
    </xsd:element>
    <xsd:element name="Document_x0020_Author" ma:index="11" nillable="true" ma:displayName="Document Author" ma:description="IMPORTANT: Leave blank to automatically default to the current user." ma:list="UserInfo" ma:SearchPeopleOnly="false" ma:SharePointGroup="0" ma:internalName="Document_x0020_Auth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formation_x0020_Type" ma:index="13" nillable="true" ma:displayName="Information Type" ma:hidden="true" ma:internalName="Information_x0020_Type" ma:readOnly="false">
      <xsd:simpleType>
        <xsd:restriction base="dms:Text">
          <xsd:maxLength value="255"/>
        </xsd:restriction>
      </xsd:simpleType>
    </xsd:element>
    <xsd:element name="DMS_x0020_Location" ma:index="18" nillable="true" ma:displayName="DMS Location" ma:hidden="true" ma:internalName="DMS_x0020_Location" ma:readOnly="false">
      <xsd:simpleType>
        <xsd:restriction base="dms:Text">
          <xsd:maxLength value="255"/>
        </xsd:restriction>
      </xsd:simpleType>
    </xsd:element>
    <xsd:element name="Document_x0020_Owner" ma:index="20" nillable="true" ma:displayName="Document Owner" ma:description="This field will default to Document Reviewers when a document is first checked in." ma:hidden="true" ma:list="UserInfo" ma:SearchPeopleOnly="false" ma:SharePointGroup="0" ma:internalName="Docum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c16eda-20d9-46b9-bb1c-19fd57bcf5de" elementFormDefault="qualified">
    <xsd:import namespace="http://schemas.microsoft.com/office/2006/documentManagement/types"/>
    <xsd:import namespace="http://schemas.microsoft.com/office/infopath/2007/PartnerControls"/>
    <xsd:element name="_dlc_Exempt" ma:index="21" nillable="true" ma:displayName="Exempt from Policy" ma:description="" ma:hidden="true" ma:internalName="_dlc_Exempt" ma:readOnly="true">
      <xsd:simpleType>
        <xsd:restriction base="dms:Unknown"/>
      </xsd:simpleType>
    </xsd:element>
    <xsd:element name="_dlc_ExpireDateSaved" ma:index="22" nillable="true" ma:displayName="Original Expiration Date" ma:description="" ma:hidden="true" ma:internalName="_dlc_ExpireDateSaved" ma:readOnly="true">
      <xsd:simpleType>
        <xsd:restriction base="dms:DateTime"/>
      </xsd:simpleType>
    </xsd:element>
    <xsd:element name="_dlc_ExpireDate" ma:index="23" nillable="true" ma:displayName="Expiration Date" ma:description="" ma:hidden="true" ma:internalName="_dlc_ExpireDat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9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6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Owner xmlns="d142bec8-c6ab-42dc-ab70-d9b873e82c67">
      <UserInfo>
        <DisplayName>Document Reviewers</DisplayName>
        <AccountId>41</AccountId>
        <AccountType/>
      </UserInfo>
    </Document_x0020_Owner>
    <Information_x0020_Type xmlns="d142bec8-c6ab-42dc-ab70-d9b873e82c67">Angela Williams</Information_x0020_Type>
    <DMS_x0020_Location xmlns="d142bec8-c6ab-42dc-ab70-d9b873e82c67">VA Chief Officers Team</DMS_x0020_Location>
    <Document_x0020_Origin xmlns="d142bec8-c6ab-42dc-ab70-d9b873e82c67" xsi:nil="true"/>
    <Document_x0020_Author xmlns="d142bec8-c6ab-42dc-ab70-d9b873e82c67">
      <UserInfo>
        <DisplayName>Atkinson, Diane</DisplayName>
        <AccountId>362</AccountId>
        <AccountType/>
      </UserInfo>
    </Document_x0020_Author>
    <Mark_x0020_for_x0020_Archive xmlns="d142bec8-c6ab-42dc-ab70-d9b873e82c67">No</Mark_x0020_for_x0020_Archive>
    <Summary xmlns="d142bec8-c6ab-42dc-ab70-d9b873e82c67" xsi:nil="true"/>
    <Last_x0020_Review_x0020_Date xmlns="d142bec8-c6ab-42dc-ab70-d9b873e82c67">2017-09-25T13:44:49+00:00</Last_x0020_Review_x0020_Date>
    <Item_x0020_Date xmlns="d142bec8-c6ab-42dc-ab70-d9b873e82c67" xsi:nil="true"/>
    <Publish_x0020_to_x0020_CMS xmlns="d142bec8-c6ab-42dc-ab70-d9b873e82c67">No</Publish_x0020_to_x0020_CMS>
    <Document_x0020_Keywords xmlns="d142bec8-c6ab-42dc-ab70-d9b873e82c67" xsi:nil="true"/>
    <GPMS xmlns="d142bec8-c6ab-42dc-ab70-d9b873e82c67">PROTECT</GPMS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p:Policy xmlns:p="office.server.policy" id="" local="true">
  <p:Name>Expiration Policy</p:Name>
  <p:Description/>
  <p:Statement/>
  <p:PolicyItems>
    <p:PolicyItem featureId="Microsoft.Office.RecordsManagement.PolicyFeatures.Expiration">
      <p:Name>Expiration</p:Name>
      <p:Description>Automatic scheduling of content for processing, and expiry of content that has reached its due date.</p:Description>
      <p:CustomData>
        <data>
          <formula id="Microsoft.Office.RecordsManagement.PolicyFeatures.Expiration.Formula.BuiltIn">
            <number>1</number>
            <property>Last_x0020_Review_x0020_Date</property>
            <period>years</period>
          </formula>
          <action type="workflow" id="29766857-7566-4549-8640-e29807ee9d83"/>
        </data>
      </p:CustomData>
    </p:PolicyItem>
  </p:PolicyItems>
</p:Policy>
</file>

<file path=customXml/itemProps1.xml><?xml version="1.0" encoding="utf-8"?>
<ds:datastoreItem xmlns:ds="http://schemas.openxmlformats.org/officeDocument/2006/customXml" ds:itemID="{69C20DA7-8975-4FA9-9F81-F4BB8A9FF43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3C4359A-5797-4680-843A-EA9C51DAB9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42bec8-c6ab-42dc-ab70-d9b873e82c67"/>
    <ds:schemaRef ds:uri="d3c16eda-20d9-46b9-bb1c-19fd57bcf5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E0BCFE-FC05-41A2-B78C-735543CBACB9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d142bec8-c6ab-42dc-ab70-d9b873e82c6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d3c16eda-20d9-46b9-bb1c-19fd57bcf5de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551FAF63-5B9A-4120-8C3C-9550067F4C43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AC707ADA-50BA-470D-8BE9-B81F3B9A75C1}">
  <ds:schemaRefs>
    <ds:schemaRef ds:uri="office.server.polic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6422</TotalTime>
  <Words>169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Tahoma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 TRAINING PLAN</dc:title>
  <dc:creator>ASAD RAZZAQ</dc:creator>
  <cp:lastModifiedBy>Razzaq, Asad</cp:lastModifiedBy>
  <cp:revision>375</cp:revision>
  <cp:lastPrinted>2017-07-17T12:56:05Z</cp:lastPrinted>
  <dcterms:created xsi:type="dcterms:W3CDTF">2006-12-24T00:09:42Z</dcterms:created>
  <dcterms:modified xsi:type="dcterms:W3CDTF">2021-10-13T10:05:00Z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0x0101006901CDA31B89E34FAB831D5C53735F5500011894D6B7892040B038E6FA4FDB7679005977FFAD356DE446873BDDCA948C423B</vt:lpwstr>
  </property>
  <property fmtid="{D5CDD505-2E9C-101B-9397-08002B2CF9AE}" pid="3" name="MSIP_Label_159e5fe0-93b7-4e24-83b8-c0737a05597a_Enabled">
    <vt:lpwstr>true</vt:lpwstr>
  </property>
  <property fmtid="{D5CDD505-2E9C-101B-9397-08002B2CF9AE}" pid="4" name="MSIP_Label_159e5fe0-93b7-4e24-83b8-c0737a05597a_SetDate">
    <vt:lpwstr>2021-10-13T10:04:42Z</vt:lpwstr>
  </property>
  <property fmtid="{D5CDD505-2E9C-101B-9397-08002B2CF9AE}" pid="5" name="MSIP_Label_159e5fe0-93b7-4e24-83b8-c0737a05597a_Method">
    <vt:lpwstr>Standard</vt:lpwstr>
  </property>
  <property fmtid="{D5CDD505-2E9C-101B-9397-08002B2CF9AE}" pid="6" name="MSIP_Label_159e5fe0-93b7-4e24-83b8-c0737a05597a_Name">
    <vt:lpwstr>159e5fe0-93b7-4e24-83b8-c0737a05597a</vt:lpwstr>
  </property>
  <property fmtid="{D5CDD505-2E9C-101B-9397-08002B2CF9AE}" pid="7" name="MSIP_Label_159e5fe0-93b7-4e24-83b8-c0737a05597a_SiteId">
    <vt:lpwstr>681f7310-2191-469b-8ea0-f76b4a7f699f</vt:lpwstr>
  </property>
  <property fmtid="{D5CDD505-2E9C-101B-9397-08002B2CF9AE}" pid="8" name="MSIP_Label_159e5fe0-93b7-4e24-83b8-c0737a05597a_ActionId">
    <vt:lpwstr>97b34a6a-7be8-459c-9d0c-7dc94c402db4</vt:lpwstr>
  </property>
  <property fmtid="{D5CDD505-2E9C-101B-9397-08002B2CF9AE}" pid="9" name="MSIP_Label_159e5fe0-93b7-4e24-83b8-c0737a05597a_ContentBits">
    <vt:lpwstr>0</vt:lpwstr>
  </property>
</Properties>
</file>